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4"/>
  </p:notesMasterIdLst>
  <p:handoutMasterIdLst>
    <p:handoutMasterId r:id="rId65"/>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96" r:id="rId16"/>
    <p:sldId id="345" r:id="rId17"/>
    <p:sldId id="397" r:id="rId18"/>
    <p:sldId id="398" r:id="rId19"/>
    <p:sldId id="347" r:id="rId20"/>
    <p:sldId id="348" r:id="rId21"/>
    <p:sldId id="399" r:id="rId22"/>
    <p:sldId id="349" r:id="rId23"/>
    <p:sldId id="350" r:id="rId24"/>
    <p:sldId id="351" r:id="rId25"/>
    <p:sldId id="352" r:id="rId26"/>
    <p:sldId id="401" r:id="rId27"/>
    <p:sldId id="40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6" r:id="rId42"/>
    <p:sldId id="367" r:id="rId43"/>
    <p:sldId id="400"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385" r:id="rId62"/>
    <p:sldId id="395" r:id="rId6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0000"/>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79892" autoAdjust="0"/>
  </p:normalViewPr>
  <p:slideViewPr>
    <p:cSldViewPr snapToGrid="0">
      <p:cViewPr varScale="1">
        <p:scale>
          <a:sx n="53" d="100"/>
          <a:sy n="53" d="100"/>
        </p:scale>
        <p:origin x="1712" y="4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 Ning (nyu)" userId="3a08d94a-d9cc-4192-b1cd-ede4a1110e74" providerId="ADAL" clId="{3FD45253-0293-45A1-84D2-E58F2DB486A6}"/>
    <pc:docChg chg="modSld">
      <pc:chgData name="Yu, Ning (nyu)" userId="3a08d94a-d9cc-4192-b1cd-ede4a1110e74" providerId="ADAL" clId="{3FD45253-0293-45A1-84D2-E58F2DB486A6}" dt="2023-04-26T13:59:09.553" v="51" actId="20577"/>
      <pc:docMkLst>
        <pc:docMk/>
      </pc:docMkLst>
      <pc:sldChg chg="modNotesTx">
        <pc:chgData name="Yu, Ning (nyu)" userId="3a08d94a-d9cc-4192-b1cd-ede4a1110e74" providerId="ADAL" clId="{3FD45253-0293-45A1-84D2-E58F2DB486A6}" dt="2023-04-26T13:59:09.553" v="51" actId="20577"/>
        <pc:sldMkLst>
          <pc:docMk/>
          <pc:sldMk cId="0" sldId="3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E89CF6-08A2-4CB0-B45D-02C4D7080D6E}"/>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84A629CE-53AE-4FAD-93F3-643F65C0A5D6}"/>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291E4C63-5881-42DA-87BE-1696E277992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B369F2E4-D853-4A2E-B112-BC3FE92AE3EE}"/>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0EE71682-1902-4616-BF5A-220304185C4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6570C1A-0E53-4EF0-8E3B-1F3485417716}"/>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5110590C-B1CD-492A-A309-A9576ADCCB3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E952575-ACD8-99CE-B5CB-FEC25FC2D87E}"/>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3E521125-62DD-49FB-8AD1-14DDBEEC11D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B31F233-2B7D-4A0E-AB66-F84B9512841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6295B767-EFB6-4B9D-AA5A-206BEA2AF877}"/>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2F9ADDE4-E183-4BFD-8826-3B03D56CF86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274D9BB2-A85C-A669-CC64-E2D60255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B03ED0-4FB7-4DF9-B132-27F050E55141}" type="slidenum">
              <a:rPr lang="en-US" altLang="en-US">
                <a:latin typeface="Helvetica" panose="020B0604020202020204" pitchFamily="34" charset="0"/>
              </a:rPr>
              <a:pPr/>
              <a:t>1</a:t>
            </a:fld>
            <a:endParaRPr lang="en-US" altLang="en-US">
              <a:latin typeface="Helvetica" panose="020B0604020202020204" pitchFamily="34" charset="0"/>
            </a:endParaRPr>
          </a:p>
        </p:txBody>
      </p:sp>
      <p:sp>
        <p:nvSpPr>
          <p:cNvPr id="6147" name="Rectangle 2">
            <a:extLst>
              <a:ext uri="{FF2B5EF4-FFF2-40B4-BE49-F238E27FC236}">
                <a16:creationId xmlns:a16="http://schemas.microsoft.com/office/drawing/2014/main" id="{82E8A3FF-495A-DD8D-0AEF-90F430C326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6971851A-1399-4FB9-5EAD-1627979E01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8E876F35-DB11-61F0-035D-131387B83D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0398DC-1733-43D0-84C9-65BBEA03C647}"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26627" name="Rectangle 2">
            <a:extLst>
              <a:ext uri="{FF2B5EF4-FFF2-40B4-BE49-F238E27FC236}">
                <a16:creationId xmlns:a16="http://schemas.microsoft.com/office/drawing/2014/main" id="{E123BBE9-606E-2122-3E72-10AB067C97C6}"/>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DD534A7-E1B3-DC27-8537-1DE0A4F4BD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EAEA76-A3E5-5849-C021-B70A20AB5C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CE6B014-6975-4DA3-8A87-DA119351A3AD}"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28675" name="Rectangle 2">
            <a:extLst>
              <a:ext uri="{FF2B5EF4-FFF2-40B4-BE49-F238E27FC236}">
                <a16:creationId xmlns:a16="http://schemas.microsoft.com/office/drawing/2014/main" id="{8BF78F8F-52FB-40AF-4020-C7A6A4AB422E}"/>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ABAB9AA5-FE0F-B910-9E4B-EBF66FED1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0AC5532-AE8B-0413-B9AB-0141E29C9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912970-2CD6-4E5F-B6C6-963A75F658B8}"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30723" name="Rectangle 2">
            <a:extLst>
              <a:ext uri="{FF2B5EF4-FFF2-40B4-BE49-F238E27FC236}">
                <a16:creationId xmlns:a16="http://schemas.microsoft.com/office/drawing/2014/main" id="{A8E87AC1-BC4D-9BA9-8CA2-DFC13292CF96}"/>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EAF8887-BCB7-A872-1808-83628DB08C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D448E99-0068-CC66-72C9-519A5C12B8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B6A3F35-0400-46DE-A9A1-F621A5506ADA}"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32771" name="Rectangle 2">
            <a:extLst>
              <a:ext uri="{FF2B5EF4-FFF2-40B4-BE49-F238E27FC236}">
                <a16:creationId xmlns:a16="http://schemas.microsoft.com/office/drawing/2014/main" id="{4F91240D-2BE7-826D-0BFE-ABFDD71DA04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03067CD-B251-3181-2E8F-ED9E4F8CC9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59CDC90F-3716-BA8C-A87C-F11C6EE2DD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3DAFB0-5DE0-487A-9926-C932904B0D81}"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34819" name="Rectangle 2">
            <a:extLst>
              <a:ext uri="{FF2B5EF4-FFF2-40B4-BE49-F238E27FC236}">
                <a16:creationId xmlns:a16="http://schemas.microsoft.com/office/drawing/2014/main" id="{957FEBE5-EC80-438D-93EC-993B9A6EEB5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44D4E33-B17E-4CE7-8FAD-4FAB35087F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21CC639-53C8-DBB7-4EEB-F7AA8F47E8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82262B-0F9F-4583-84AB-912F2D34392C}"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39939" name="Rectangle 2">
            <a:extLst>
              <a:ext uri="{FF2B5EF4-FFF2-40B4-BE49-F238E27FC236}">
                <a16:creationId xmlns:a16="http://schemas.microsoft.com/office/drawing/2014/main" id="{C3CF1981-F49D-F2CA-31FC-54C138BA96BA}"/>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0B2D299B-1F13-9154-4C15-0753EE3342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DEDC3C58-45BE-EBFC-D117-390EA67FC1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2BA26FF-1485-4DFD-B718-CA5A49963735}"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41987" name="Rectangle 2">
            <a:extLst>
              <a:ext uri="{FF2B5EF4-FFF2-40B4-BE49-F238E27FC236}">
                <a16:creationId xmlns:a16="http://schemas.microsoft.com/office/drawing/2014/main" id="{03E353D1-1417-EB5B-3A5B-E3AB6664EDBC}"/>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F3F16FE-3944-AB29-81BE-CCC7EED70D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13BEFC79-7FE8-B79E-FD72-A17B81BD46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0F5ED5-0D03-46A2-AFA6-CAE9F5E3A267}" type="slidenum">
              <a:rPr lang="en-US" altLang="en-US">
                <a:latin typeface="Helvetica" panose="020B0604020202020204" pitchFamily="34" charset="0"/>
              </a:rPr>
              <a:pPr/>
              <a:t>22</a:t>
            </a:fld>
            <a:endParaRPr lang="en-US" altLang="en-US">
              <a:latin typeface="Helvetica" panose="020B0604020202020204" pitchFamily="34" charset="0"/>
            </a:endParaRPr>
          </a:p>
        </p:txBody>
      </p:sp>
      <p:sp>
        <p:nvSpPr>
          <p:cNvPr id="44035" name="Rectangle 2">
            <a:extLst>
              <a:ext uri="{FF2B5EF4-FFF2-40B4-BE49-F238E27FC236}">
                <a16:creationId xmlns:a16="http://schemas.microsoft.com/office/drawing/2014/main" id="{36C4DE25-8C41-806E-E6B0-D0E9CDECCD98}"/>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7427CDA0-3BD3-9323-E5B6-B9571FA6FD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02A45DF-E6AD-8E2B-5798-68430ADF13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8D4B9C-7298-4485-8F94-3F57B2CB480B}"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46083" name="Rectangle 2">
            <a:extLst>
              <a:ext uri="{FF2B5EF4-FFF2-40B4-BE49-F238E27FC236}">
                <a16:creationId xmlns:a16="http://schemas.microsoft.com/office/drawing/2014/main" id="{FFB159EB-C3BE-6296-CB98-F0056CD4E96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9A38AB5D-DC3A-3F7C-0799-913B02CF9F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074ADF57-3E41-489A-40AC-E6411DE707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5B9F7F-24E4-49AF-92A2-C39E731455C4}"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48131" name="Rectangle 2">
            <a:extLst>
              <a:ext uri="{FF2B5EF4-FFF2-40B4-BE49-F238E27FC236}">
                <a16:creationId xmlns:a16="http://schemas.microsoft.com/office/drawing/2014/main" id="{5B7EEF94-A139-9D47-4C6C-F18E36D38EDE}"/>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BC4E7ECF-CF99-18B4-5CD7-1672FB7D9C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84BA51A-8A83-ABDB-4C46-9EEFC0519E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623A8D-5718-4DE2-B41E-473C05908D0F}" type="slidenum">
              <a:rPr lang="en-US" altLang="en-US">
                <a:latin typeface="Helvetica" panose="020B0604020202020204" pitchFamily="34" charset="0"/>
              </a:rPr>
              <a:pPr/>
              <a:t>2</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id="{2E9449A8-2EB1-E462-48C3-B20B4A357A4A}"/>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3CBB5F34-B753-479B-4BB5-839D55DF72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A3D89EA4-39DE-4FB7-7118-FA6A6828ED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79D66C0-63B2-4664-84B1-61F6521FED99}"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50179" name="Rectangle 2">
            <a:extLst>
              <a:ext uri="{FF2B5EF4-FFF2-40B4-BE49-F238E27FC236}">
                <a16:creationId xmlns:a16="http://schemas.microsoft.com/office/drawing/2014/main" id="{DE9FB724-D4E6-348C-31BB-97D1B34DDC35}"/>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A46D44F4-FB11-9C38-0D47-80E745F7AF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Internal fragmentation is the wasted space within each allocated block because of rounding up from the actual requested allocation to the allocation granularity. External fragmentation is the various free spaced holes that are generated in either your memory or disk space. External fragmented blocks are available for allocation, but may be too small to be of any use.</a:t>
            </a:r>
          </a:p>
          <a:p>
            <a:endParaRPr lang="en-US" altLang="en-US" dirty="0">
              <a:latin typeface="Times New Roman" panose="02020603050405020304" pitchFamily="18" charset="0"/>
            </a:endParaRPr>
          </a:p>
          <a:p>
            <a:r>
              <a:rPr lang="en-US" altLang="en-US" dirty="0">
                <a:latin typeface="Times New Roman" panose="02020603050405020304" pitchFamily="18" charset="0"/>
              </a:rPr>
              <a:t>0.5N/(1N+0.5N)=1/3 </a:t>
            </a:r>
            <a:r>
              <a:rPr lang="en-US" altLang="en-US">
                <a:latin typeface="Times New Roman" panose="02020603050405020304" pitchFamily="18" charset="0"/>
              </a:rPr>
              <a:t>not usable.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A755526-4401-1DD9-9BDD-9AD1DFF462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3521E3-83A8-42FF-BB57-FC5EA0538A1F}"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55299" name="Rectangle 2">
            <a:extLst>
              <a:ext uri="{FF2B5EF4-FFF2-40B4-BE49-F238E27FC236}">
                <a16:creationId xmlns:a16="http://schemas.microsoft.com/office/drawing/2014/main" id="{339D7D85-CD48-2D71-C9EF-903B408F4CD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CA2978D-B9A4-BFBF-EBF3-A58DB6D2B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CF9C273-237D-BDE6-FACA-5FE7B5ED0F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063A3DB-0FFE-4A5F-A701-3DFCBE942B17}"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57347" name="Rectangle 2">
            <a:extLst>
              <a:ext uri="{FF2B5EF4-FFF2-40B4-BE49-F238E27FC236}">
                <a16:creationId xmlns:a16="http://schemas.microsoft.com/office/drawing/2014/main" id="{59470EBF-5919-5962-E33F-053963D56FE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E180547-C316-631F-48B8-EE026E590A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EA8578CE-584A-6201-0631-19862A799B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C6E962-FAA4-4D3F-9144-01887F64CE30}"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59395" name="Rectangle 2">
            <a:extLst>
              <a:ext uri="{FF2B5EF4-FFF2-40B4-BE49-F238E27FC236}">
                <a16:creationId xmlns:a16="http://schemas.microsoft.com/office/drawing/2014/main" id="{6012A297-8B17-6DBA-6503-BD44D458A73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8700015-D857-A7AE-C060-AA68FACBD8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862B4C52-F91F-10A8-B7CB-96F794EAF6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D1447DF-2383-4E5C-AC53-15816F15B591}"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61443" name="Rectangle 2">
            <a:extLst>
              <a:ext uri="{FF2B5EF4-FFF2-40B4-BE49-F238E27FC236}">
                <a16:creationId xmlns:a16="http://schemas.microsoft.com/office/drawing/2014/main" id="{3AA05EB7-B141-9B42-3774-ED9A27973EF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C02F9D5D-E540-8322-ABE9-7D990A0A92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5D08D398-5D96-E336-FABC-66817FBFE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627064-D8B9-41E2-8CF4-B7C92CB48F21}"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63491" name="Rectangle 2">
            <a:extLst>
              <a:ext uri="{FF2B5EF4-FFF2-40B4-BE49-F238E27FC236}">
                <a16:creationId xmlns:a16="http://schemas.microsoft.com/office/drawing/2014/main" id="{7E47B312-0651-ED48-AF60-15A92EA2B94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7637875-760C-4FE2-1665-2587503B4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EA845B73-697F-97B5-7F81-D8C0896A5A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6EF0DB-8210-42FF-939C-2C56AC8A629D}" type="slidenum">
              <a:rPr lang="en-US" altLang="en-US">
                <a:latin typeface="Helvetica" panose="020B0604020202020204" pitchFamily="34" charset="0"/>
              </a:rPr>
              <a:pPr/>
              <a:t>34</a:t>
            </a:fld>
            <a:endParaRPr lang="en-US" altLang="en-US">
              <a:latin typeface="Helvetica" panose="020B0604020202020204" pitchFamily="34" charset="0"/>
            </a:endParaRPr>
          </a:p>
        </p:txBody>
      </p:sp>
      <p:sp>
        <p:nvSpPr>
          <p:cNvPr id="65539" name="Rectangle 2">
            <a:extLst>
              <a:ext uri="{FF2B5EF4-FFF2-40B4-BE49-F238E27FC236}">
                <a16:creationId xmlns:a16="http://schemas.microsoft.com/office/drawing/2014/main" id="{9D320FC6-F2BC-2477-0184-305AE61F2DDA}"/>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D2430BEC-37B9-9299-918A-9A7411A938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F1A4312-5BB4-6AEF-AF78-91FE34A73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D65DB7A-5674-4A99-8673-9F0DFC667EA4}" type="slidenum">
              <a:rPr lang="en-US" altLang="en-US">
                <a:latin typeface="Helvetica" panose="020B0604020202020204" pitchFamily="34" charset="0"/>
              </a:rPr>
              <a:pPr/>
              <a:t>35</a:t>
            </a:fld>
            <a:endParaRPr lang="en-US" altLang="en-US">
              <a:latin typeface="Helvetica" panose="020B0604020202020204" pitchFamily="34" charset="0"/>
            </a:endParaRPr>
          </a:p>
        </p:txBody>
      </p:sp>
      <p:sp>
        <p:nvSpPr>
          <p:cNvPr id="67587" name="Rectangle 2">
            <a:extLst>
              <a:ext uri="{FF2B5EF4-FFF2-40B4-BE49-F238E27FC236}">
                <a16:creationId xmlns:a16="http://schemas.microsoft.com/office/drawing/2014/main" id="{1231C036-9EC7-29D3-DE48-26DE0DD049A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5AD8B09A-6CE9-1FAF-0B5C-65ADCA8FA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EC8B48F-3CF7-8D37-822D-3698EE5938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7735AE-E56D-4756-8F9B-19DAA332CA2A}" type="slidenum">
              <a:rPr lang="en-US" altLang="en-US">
                <a:latin typeface="Helvetica" panose="020B0604020202020204" pitchFamily="34" charset="0"/>
              </a:rPr>
              <a:pPr/>
              <a:t>36</a:t>
            </a:fld>
            <a:endParaRPr lang="en-US" altLang="en-US">
              <a:latin typeface="Helvetica" panose="020B0604020202020204" pitchFamily="34" charset="0"/>
            </a:endParaRPr>
          </a:p>
        </p:txBody>
      </p:sp>
      <p:sp>
        <p:nvSpPr>
          <p:cNvPr id="69635" name="Rectangle 2">
            <a:extLst>
              <a:ext uri="{FF2B5EF4-FFF2-40B4-BE49-F238E27FC236}">
                <a16:creationId xmlns:a16="http://schemas.microsoft.com/office/drawing/2014/main" id="{2484294B-864C-FC82-4EEF-13E58349785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5DD4044-A567-7E71-1874-DC49BE7396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90614D51-4429-7A30-D08D-A8356C3575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2E398C-5320-4D93-A433-0497EF0EFEEA}" type="slidenum">
              <a:rPr lang="en-US" altLang="en-US">
                <a:latin typeface="Helvetica" panose="020B0604020202020204" pitchFamily="34" charset="0"/>
              </a:rPr>
              <a:pPr/>
              <a:t>37</a:t>
            </a:fld>
            <a:endParaRPr lang="en-US" altLang="en-US">
              <a:latin typeface="Helvetica" panose="020B0604020202020204" pitchFamily="34" charset="0"/>
            </a:endParaRPr>
          </a:p>
        </p:txBody>
      </p:sp>
      <p:sp>
        <p:nvSpPr>
          <p:cNvPr id="71683" name="Rectangle 2">
            <a:extLst>
              <a:ext uri="{FF2B5EF4-FFF2-40B4-BE49-F238E27FC236}">
                <a16:creationId xmlns:a16="http://schemas.microsoft.com/office/drawing/2014/main" id="{CF1AB8E0-794C-D386-0846-83A8AD51AF89}"/>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FE5980DC-A012-9942-255B-721C82F409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70FD63CE-63D3-3E0D-200A-65BEE4C329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C8F222-67C6-41D0-8A99-CFBC09FA26A6}"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10243" name="Rectangle 2">
            <a:extLst>
              <a:ext uri="{FF2B5EF4-FFF2-40B4-BE49-F238E27FC236}">
                <a16:creationId xmlns:a16="http://schemas.microsoft.com/office/drawing/2014/main" id="{2F3D81A9-2C05-D130-7B12-A2875C9BB647}"/>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B7627714-AE53-A5BD-D80A-E4644440A5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6DEF8340-03A5-96D8-8652-DC08A38444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40772B-B200-4854-A25A-096A39AEABD1}"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5EA69EEA-EAF1-C5F8-3F30-A17F90FF6ED9}"/>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83E42876-7E8A-7244-08A1-760914480D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06F15CC0-5729-12AB-9D53-942D004D6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C5E84A-31D1-44DE-A8CE-5703C47D6CD2}" type="slidenum">
              <a:rPr lang="en-US" altLang="en-US">
                <a:latin typeface="Helvetica" panose="020B0604020202020204" pitchFamily="34" charset="0"/>
              </a:rPr>
              <a:pPr/>
              <a:t>39</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BFDB25DD-C5E8-1882-7D9D-542BDF2E9EA1}"/>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E0AB66C7-62D3-5572-2E91-8E0D64225E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60EA1399-4B61-374B-B1A8-EF447A6220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94A1CF-82BF-434E-A3AB-0FB8367E925A}"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78851" name="Rectangle 2">
            <a:extLst>
              <a:ext uri="{FF2B5EF4-FFF2-40B4-BE49-F238E27FC236}">
                <a16:creationId xmlns:a16="http://schemas.microsoft.com/office/drawing/2014/main" id="{90A9D553-DDE1-A0E9-1F8D-4AD6843897C9}"/>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AE6B02C-2EEB-72F6-4278-49F518DBEE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45EB96ED-643C-CCAD-AFEF-85504F47A6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B3F97C-7528-44D7-8C41-8F133BB84B28}"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38F41164-6B32-5C24-535D-A4AB5528303A}"/>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F647E10A-A252-4176-7A5E-ED90BB183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4E980476-A6AC-7C4F-3F36-A532E29664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58F47E-F88D-4F13-97A8-5F324F23EFB2}"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DD3AF3E9-3C6A-BE58-04EC-025A93733BF0}"/>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62286AE6-E142-7BDC-0CA5-080DACB087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39F01B4-388D-C1B9-D53D-277629C305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094E23-89FE-4EA3-A62D-A778B91902CA}"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0ABD44DA-E0D9-8A49-8761-BC4D67778DAB}"/>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AA4CCDBC-B3D5-B7D8-529E-144E3077C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4DABB90-E0EB-3221-16A8-0C8E9D9D2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D8F5E39-06F7-477C-A6CC-DD0724D6BA8E}"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442A95CA-FFA9-BE98-8071-7FA7104111E2}"/>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585F07A7-5B48-C1A6-B3B0-682900E91F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1ECA2A1A-9077-F978-8C21-2B2DC42DF8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9A1A69-55E6-4FE0-BFD8-C57210F09B37}"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4115FC2B-5933-478D-5851-1525CE6F1891}"/>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80B0945D-202E-3436-AA1B-E05051DDEC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E0A0FAC5-06C0-0103-B496-BF7A3FAC3F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8D31A9-CE7D-48F4-811A-D63E74B83534}"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BC49047C-BDD6-EB5E-E3B6-28F2A002B227}"/>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E14BABE8-EF88-06BC-13E4-537B947FF1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6EBF206E-01C5-7983-995A-56FC020B7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F973415-355B-47DC-8A02-7BAD959685C2}"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93187" name="Rectangle 2">
            <a:extLst>
              <a:ext uri="{FF2B5EF4-FFF2-40B4-BE49-F238E27FC236}">
                <a16:creationId xmlns:a16="http://schemas.microsoft.com/office/drawing/2014/main" id="{9164CC6D-12B3-7940-1158-B771872A079D}"/>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9ABF1EE-D8EA-E4D4-C503-F8C73DCF3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A2FF3D7-C4FF-8F88-AAF8-5A2758CFC7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E2861C-BEA7-4686-8674-7B31F6C79673}"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12291" name="Rectangle 2">
            <a:extLst>
              <a:ext uri="{FF2B5EF4-FFF2-40B4-BE49-F238E27FC236}">
                <a16:creationId xmlns:a16="http://schemas.microsoft.com/office/drawing/2014/main" id="{5ED808E8-5B87-977D-B0BD-58F144C9D90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275C0F1B-0F97-3296-8E64-A435F4C846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3B24574-2CB2-8650-F3F3-3C5EAA79CD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D8AE0F-FF2C-45F1-A129-5EEAF3BF9F46}"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95235" name="Rectangle 2">
            <a:extLst>
              <a:ext uri="{FF2B5EF4-FFF2-40B4-BE49-F238E27FC236}">
                <a16:creationId xmlns:a16="http://schemas.microsoft.com/office/drawing/2014/main" id="{FE4A5D18-D553-A505-1AA0-906D36FCD2C9}"/>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1200EF5E-E728-CBF3-68E2-699DFAC2E9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3620799-94B5-793A-FA46-E238A42B71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AD281D-9834-42D7-8D44-4F3FD9602CF1}"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65C47470-939A-C080-E39D-A8F0A504220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FAAF8AC2-0174-8B06-5FFD-24BA158B44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D1F711B-58E3-7C83-6DA1-9E1149440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3DB115-1CAB-402E-B6B5-BECDF8156DF8}"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F7378873-C24A-A679-49AF-C511086477B4}"/>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10CCC786-568A-7661-D6FE-B9286A3F69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9B773F8-F128-8BF8-0DBF-29C6CF08FF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510E60-0E03-41C9-8CE2-5B46A9CC4DD2}"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E4BFC0BA-0731-B0BD-D28B-A8B22B85C319}"/>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02559255-0B01-53F0-1330-6DF213D894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E28FFA4A-A078-D819-7961-595690725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8CAE69-D7E6-49D2-B26A-E026D28CC485}" type="slidenum">
              <a:rPr lang="en-US" altLang="en-US">
                <a:latin typeface="Helvetica" panose="020B0604020202020204" pitchFamily="34" charset="0"/>
              </a:rPr>
              <a:pPr/>
              <a:t>53</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55AF4225-EAD1-237B-4937-5CF1136445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16F9B078-1F79-E583-12D5-67BAC59606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663EB2E-EE5D-847E-813F-5DBD48479D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0758B3-93AF-4713-A929-D8031EB9C065}"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11CDDCD0-BDBE-A479-78C4-727CFC98F783}"/>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01054C92-43DA-20DB-EC63-DE7FB3EEB8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272654F-A492-1372-EBDE-C8A4278C22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DE5F84-74D1-42E3-82D4-C537A18953D2}" type="slidenum">
              <a:rPr lang="en-US" altLang="en-US">
                <a:latin typeface="Helvetica" panose="020B0604020202020204" pitchFamily="34" charset="0"/>
              </a:rPr>
              <a:pPr/>
              <a:t>55</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81A7E853-C54B-44BE-6EF5-6B37040577D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C4ACEA4A-8068-544E-10C5-29E0CA5529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E2DD6F27-C994-F7AD-ADAA-79D8AA8060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EAE5FE1-3A74-4587-B073-F776D194FDE1}"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61436D7C-FE49-2836-5301-15EEE6CC5E4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DC254C88-E7A1-FC7A-A7A9-C6C23AA26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DCDB285-7D4D-C32F-D68E-4AEAB5E914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AC4543-199B-4496-A43A-801F4DFEC430}"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3B430C82-8DFE-1291-70B3-4BF5A616B297}"/>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DFBE24D6-CFB5-A629-E389-E3877963AB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8C97C09A-F778-3B9F-06D5-B3945230E4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F86AF4-4368-4117-B9B5-879F72446B35}" type="slidenum">
              <a:rPr lang="en-US" altLang="en-US">
                <a:latin typeface="Helvetica" panose="020B0604020202020204" pitchFamily="34" charset="0"/>
              </a:rPr>
              <a:pPr/>
              <a:t>59</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78E4DB4-C800-0FAB-0BA5-C527DE8427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94440E89-421B-8750-AD86-274F0EF2F7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EE0FB386-64F2-224B-E66A-98EF4A7B30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1EF860-4C65-4421-96DA-AE8AE3C3CC1A}"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14339" name="Rectangle 2">
            <a:extLst>
              <a:ext uri="{FF2B5EF4-FFF2-40B4-BE49-F238E27FC236}">
                <a16:creationId xmlns:a16="http://schemas.microsoft.com/office/drawing/2014/main" id="{4555C8A2-C0D2-3BFE-1889-06AADC12F01B}"/>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6518FF2A-9378-BD53-AD2B-15121AFDB5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EBF8F7BD-45D5-B50D-8D5C-8AE80F82C4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2B1EAD7-BB5B-4F0C-A077-0291E031C2E2}" type="slidenum">
              <a:rPr lang="en-US" altLang="en-US">
                <a:latin typeface="Helvetica" panose="020B0604020202020204" pitchFamily="34" charset="0"/>
              </a:rPr>
              <a:pPr/>
              <a:t>60</a:t>
            </a:fld>
            <a:endParaRPr lang="en-US" altLang="en-US">
              <a:latin typeface="Helvetica" panose="020B0604020202020204" pitchFamily="34" charset="0"/>
            </a:endParaRPr>
          </a:p>
        </p:txBody>
      </p:sp>
      <p:sp>
        <p:nvSpPr>
          <p:cNvPr id="116739" name="Rectangle 2">
            <a:extLst>
              <a:ext uri="{FF2B5EF4-FFF2-40B4-BE49-F238E27FC236}">
                <a16:creationId xmlns:a16="http://schemas.microsoft.com/office/drawing/2014/main" id="{ABEB6AB2-2634-7AA0-C3B4-A5B95A418733}"/>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C14BF8E-11D5-C0E0-FF57-D5F2D002A7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572463F8-1E91-D203-98B2-FFA02CDCD5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E388B5-0C61-4B87-8133-981DBA4A948C}" type="slidenum">
              <a:rPr lang="en-US" altLang="en-US">
                <a:latin typeface="Helvetica" panose="020B0604020202020204" pitchFamily="34" charset="0"/>
              </a:rPr>
              <a:pPr/>
              <a:t>61</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5749F7CE-BD0A-6B1E-D3D4-79E21497A08A}"/>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4F5FBEC5-2493-A943-5C71-E0592C073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40FE5082-5B9E-2100-F753-487A33C7D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ABE2C2-A70C-42E2-BB0C-CBF681C7BFDF}" type="slidenum">
              <a:rPr lang="en-US" altLang="en-US">
                <a:latin typeface="Helvetica" panose="020B0604020202020204" pitchFamily="34" charset="0"/>
              </a:rPr>
              <a:pPr/>
              <a:t>62</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752833A1-EEBB-B4F6-13A2-4F815B32DEDA}"/>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EE3C99C0-01A0-A9E0-0F8B-144C5C0CB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4B56A1A9-BC05-7B56-EA48-FECCE6B4E2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F8132C-52EC-410A-BA4B-1A91EB107567}" type="slidenum">
              <a:rPr lang="en-US" altLang="en-US">
                <a:latin typeface="Helvetica" panose="020B0604020202020204" pitchFamily="34" charset="0"/>
              </a:rPr>
              <a:pPr/>
              <a:t>8</a:t>
            </a:fld>
            <a:endParaRPr lang="en-US" altLang="en-US">
              <a:latin typeface="Helvetica" panose="020B0604020202020204" pitchFamily="34" charset="0"/>
            </a:endParaRPr>
          </a:p>
        </p:txBody>
      </p:sp>
      <p:sp>
        <p:nvSpPr>
          <p:cNvPr id="18435" name="Rectangle 2">
            <a:extLst>
              <a:ext uri="{FF2B5EF4-FFF2-40B4-BE49-F238E27FC236}">
                <a16:creationId xmlns:a16="http://schemas.microsoft.com/office/drawing/2014/main" id="{FEBEA73A-E86A-6F69-11BE-E5636013C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3D1B91C0-647C-2C00-AAC4-0636AD628D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2F3D686-9EB4-4D45-6CDB-DF4010BF08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1FB94D-4A70-4743-9685-6A5D0A95131F}"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20483" name="Rectangle 2">
            <a:extLst>
              <a:ext uri="{FF2B5EF4-FFF2-40B4-BE49-F238E27FC236}">
                <a16:creationId xmlns:a16="http://schemas.microsoft.com/office/drawing/2014/main" id="{6EDBFDB3-ACDE-BDA0-3BB6-8B6DF323BB6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7D3899DE-B715-941B-DD8F-F26310B6B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EEBA1D9-51D0-28E1-7DD5-29560DD0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C2D35CB-9484-43DB-BAEC-F896925FBAC1}"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22531" name="Rectangle 2">
            <a:extLst>
              <a:ext uri="{FF2B5EF4-FFF2-40B4-BE49-F238E27FC236}">
                <a16:creationId xmlns:a16="http://schemas.microsoft.com/office/drawing/2014/main" id="{854E5BBC-EACD-0C08-D4CD-0A358934C4C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7F4A5C5-823A-A024-1B30-C0FF77B2FE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9713A15-C296-2FDC-F9BD-F896C36C0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A8C36C-F6A5-4428-BD25-5EEE651BEDAF}"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24579" name="Rectangle 2">
            <a:extLst>
              <a:ext uri="{FF2B5EF4-FFF2-40B4-BE49-F238E27FC236}">
                <a16:creationId xmlns:a16="http://schemas.microsoft.com/office/drawing/2014/main" id="{3C789CA5-6AA9-345C-ADE1-AA2643FA45C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593C29D3-0B5A-D890-8639-51FDAEC6C3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414DEE6D-7944-999C-9DDC-B80675B81C62}"/>
              </a:ext>
            </a:extLst>
          </p:cNvPr>
          <p:cNvGrpSpPr>
            <a:grpSpLocks/>
          </p:cNvGrpSpPr>
          <p:nvPr/>
        </p:nvGrpSpPr>
        <p:grpSpPr bwMode="auto">
          <a:xfrm>
            <a:off x="198438" y="2960688"/>
            <a:ext cx="8610600" cy="201612"/>
            <a:chOff x="125" y="1865"/>
            <a:chExt cx="5424" cy="127"/>
          </a:xfrm>
        </p:grpSpPr>
        <p:sp>
          <p:nvSpPr>
            <p:cNvPr id="3" name="Rectangle 4">
              <a:extLst>
                <a:ext uri="{FF2B5EF4-FFF2-40B4-BE49-F238E27FC236}">
                  <a16:creationId xmlns:a16="http://schemas.microsoft.com/office/drawing/2014/main" id="{676D90A1-CE7C-57F8-3D2B-8CF363D211C3}"/>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4" name="Rectangle 5">
              <a:extLst>
                <a:ext uri="{FF2B5EF4-FFF2-40B4-BE49-F238E27FC236}">
                  <a16:creationId xmlns:a16="http://schemas.microsoft.com/office/drawing/2014/main" id="{A5204DBD-0FD9-7A63-015B-BEADE5873166}"/>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6">
              <a:extLst>
                <a:ext uri="{FF2B5EF4-FFF2-40B4-BE49-F238E27FC236}">
                  <a16:creationId xmlns:a16="http://schemas.microsoft.com/office/drawing/2014/main" id="{AF61F750-C6BE-CD34-C7BC-774538BE38C2}"/>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6" name="Text Box 7">
            <a:extLst>
              <a:ext uri="{FF2B5EF4-FFF2-40B4-BE49-F238E27FC236}">
                <a16:creationId xmlns:a16="http://schemas.microsoft.com/office/drawing/2014/main" id="{EB54B5E1-1BE1-0900-5C6B-90B860C079AF}"/>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7" name="Text Box 8">
            <a:extLst>
              <a:ext uri="{FF2B5EF4-FFF2-40B4-BE49-F238E27FC236}">
                <a16:creationId xmlns:a16="http://schemas.microsoft.com/office/drawing/2014/main" id="{B2A36000-41DB-B44B-C7BB-47A9313CF3EB}"/>
              </a:ext>
            </a:extLst>
          </p:cNvPr>
          <p:cNvSpPr txBox="1">
            <a:spLocks noChangeArrowheads="1"/>
          </p:cNvSpPr>
          <p:nvPr/>
        </p:nvSpPr>
        <p:spPr bwMode="auto">
          <a:xfrm>
            <a:off x="26988" y="6613525"/>
            <a:ext cx="2695575"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336699"/>
                </a:solidFill>
                <a:latin typeface="Helvetica" pitchFamily="-84" charset="0"/>
              </a:rPr>
              <a:t>Operating System Concepts – 9</a:t>
            </a:r>
            <a:r>
              <a:rPr lang="en-US" altLang="en-US" sz="1000" b="1" baseline="30000">
                <a:solidFill>
                  <a:srgbClr val="336699"/>
                </a:solidFill>
                <a:latin typeface="Helvetica" pitchFamily="-84" charset="0"/>
              </a:rPr>
              <a:t>th</a:t>
            </a:r>
            <a:r>
              <a:rPr lang="en-US" altLang="en-US" sz="1000" b="1">
                <a:solidFill>
                  <a:srgbClr val="336699"/>
                </a:solidFill>
                <a:latin typeface="Helvetica" pitchFamily="-84" charset="0"/>
              </a:rPr>
              <a:t> Edition</a:t>
            </a:r>
          </a:p>
        </p:txBody>
      </p:sp>
      <p:pic>
        <p:nvPicPr>
          <p:cNvPr id="8" name="Picture 9" descr="dino_4">
            <a:extLst>
              <a:ext uri="{FF2B5EF4-FFF2-40B4-BE49-F238E27FC236}">
                <a16:creationId xmlns:a16="http://schemas.microsoft.com/office/drawing/2014/main" id="{A309C7BF-9A16-5068-58D6-5991267EB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a:extLst>
              <a:ext uri="{FF2B5EF4-FFF2-40B4-BE49-F238E27FC236}">
                <a16:creationId xmlns:a16="http://schemas.microsoft.com/office/drawing/2014/main" id="{1A5E767B-352D-512E-3555-90BA9064CEE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92860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697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9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34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67862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521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16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52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19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39185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003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0DC7112D-D088-4584-6880-FFA927F07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9FFCC03-AACA-D168-B5E8-971191B24EC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965019-D981-5C39-5282-4D097F1246C3}"/>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B39B78C2-4A6A-476E-B060-7A4E8C576FBC}"/>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C1982703-644C-0516-B36C-612177DB946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37821DB2-D95A-43FF-AD08-D73B4C3E3525}"/>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73A305F1-2639-4661-B948-75D58361CD73}"/>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D82BB814-7B48-4DBE-BB48-682669A4BED0}"/>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8.</a:t>
            </a:r>
            <a:fld id="{978B445D-BCEF-4774-A2C8-48166E82B0E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9DFB56DB-2B07-4315-94DD-328764363B4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a:extLst>
              <a:ext uri="{FF2B5EF4-FFF2-40B4-BE49-F238E27FC236}">
                <a16:creationId xmlns:a16="http://schemas.microsoft.com/office/drawing/2014/main" id="{5A84AAF8-0502-4341-9E80-B9C70FDE7667}"/>
              </a:ext>
            </a:extLst>
          </p:cNvPr>
          <p:cNvSpPr txBox="1">
            <a:spLocks noChangeArrowheads="1"/>
          </p:cNvSpPr>
          <p:nvPr/>
        </p:nvSpPr>
        <p:spPr bwMode="auto">
          <a:xfrm>
            <a:off x="185738" y="6621463"/>
            <a:ext cx="2638425" cy="244475"/>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006699"/>
                </a:solidFill>
                <a:latin typeface="Helvetica" pitchFamily="-84" charset="0"/>
              </a:rPr>
              <a:t>Operating System Concepts – 9</a:t>
            </a:r>
            <a:r>
              <a:rPr lang="en-US" altLang="en-US" sz="1000" b="1" baseline="30000">
                <a:solidFill>
                  <a:srgbClr val="006699"/>
                </a:solidFill>
                <a:latin typeface="Helvetica" pitchFamily="-84" charset="0"/>
              </a:rPr>
              <a:t>th</a:t>
            </a:r>
            <a:r>
              <a:rPr lang="en-US" altLang="en-US" sz="1000" b="1">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FE30214D-C6C6-C62D-D0B0-9C6E0D6A84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E3DCD69-96C1-88C1-35C7-D7F23532849D}"/>
              </a:ext>
            </a:extLst>
          </p:cNvPr>
          <p:cNvSpPr>
            <a:spLocks noGrp="1" noChangeArrowheads="1"/>
          </p:cNvSpPr>
          <p:nvPr>
            <p:ph type="ctrTitle"/>
          </p:nvPr>
        </p:nvSpPr>
        <p:spPr>
          <a:xfrm>
            <a:off x="685800" y="793750"/>
            <a:ext cx="7772400" cy="2128838"/>
          </a:xfrm>
        </p:spPr>
        <p:txBody>
          <a:bodyPr/>
          <a:lstStyle/>
          <a:p>
            <a:pPr eaLnBrk="1" hangingPunct="1"/>
            <a:r>
              <a:rPr lang="en-US" altLang="en-US"/>
              <a:t>Chapter 7:  Main Memory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F1094FA-6AC0-0160-29DB-7DA75FBC2C0C}"/>
              </a:ext>
            </a:extLst>
          </p:cNvPr>
          <p:cNvSpPr>
            <a:spLocks noGrp="1" noChangeArrowheads="1"/>
          </p:cNvSpPr>
          <p:nvPr>
            <p:ph type="title"/>
          </p:nvPr>
        </p:nvSpPr>
        <p:spPr>
          <a:xfrm>
            <a:off x="1376363" y="198438"/>
            <a:ext cx="7548562" cy="576262"/>
          </a:xfrm>
        </p:spPr>
        <p:txBody>
          <a:bodyPr/>
          <a:lstStyle/>
          <a:p>
            <a:pPr eaLnBrk="1" hangingPunct="1"/>
            <a:r>
              <a:rPr lang="en-US" altLang="en-US"/>
              <a:t>Logical vs. Physical Address Space</a:t>
            </a:r>
          </a:p>
        </p:txBody>
      </p:sp>
      <p:sp>
        <p:nvSpPr>
          <p:cNvPr id="21507" name="Rectangle 3">
            <a:extLst>
              <a:ext uri="{FF2B5EF4-FFF2-40B4-BE49-F238E27FC236}">
                <a16:creationId xmlns:a16="http://schemas.microsoft.com/office/drawing/2014/main" id="{4F6693F1-AED2-4CD9-C7AB-96A106996166}"/>
              </a:ext>
            </a:extLst>
          </p:cNvPr>
          <p:cNvSpPr>
            <a:spLocks noGrp="1" noChangeArrowheads="1"/>
          </p:cNvSpPr>
          <p:nvPr>
            <p:ph type="body" idx="1"/>
          </p:nvPr>
        </p:nvSpPr>
        <p:spPr>
          <a:xfrm>
            <a:off x="873125" y="1236663"/>
            <a:ext cx="7127875" cy="4468812"/>
          </a:xfrm>
        </p:spPr>
        <p:txBody>
          <a:bodyPr/>
          <a:lstStyle/>
          <a:p>
            <a:r>
              <a:rPr lang="en-US" altLang="en-US"/>
              <a:t>The concept of a logical address space that is bound to a separate </a:t>
            </a:r>
            <a:r>
              <a:rPr lang="en-US" altLang="en-US" b="1">
                <a:solidFill>
                  <a:srgbClr val="3366FF"/>
                </a:solidFill>
              </a:rPr>
              <a:t>physical address space</a:t>
            </a:r>
            <a:r>
              <a:rPr lang="en-US" altLang="en-US">
                <a:solidFill>
                  <a:srgbClr val="3366FF"/>
                </a:solidFill>
              </a:rPr>
              <a:t> </a:t>
            </a:r>
            <a:r>
              <a:rPr lang="en-US" altLang="en-US"/>
              <a:t>is central to proper memory management</a:t>
            </a:r>
          </a:p>
          <a:p>
            <a:pPr lvl="1"/>
            <a:r>
              <a:rPr lang="en-US" altLang="en-US" b="1">
                <a:solidFill>
                  <a:srgbClr val="3366FF"/>
                </a:solidFill>
              </a:rPr>
              <a:t>Logical address</a:t>
            </a:r>
            <a:r>
              <a:rPr lang="en-US" altLang="en-US">
                <a:solidFill>
                  <a:srgbClr val="3366FF"/>
                </a:solidFill>
              </a:rPr>
              <a:t> </a:t>
            </a:r>
            <a:r>
              <a:rPr lang="en-US" altLang="en-US"/>
              <a:t>– generated by the CPU; also referred to as </a:t>
            </a:r>
            <a:r>
              <a:rPr lang="en-US" altLang="en-US" b="1">
                <a:solidFill>
                  <a:srgbClr val="3366FF"/>
                </a:solidFill>
              </a:rPr>
              <a:t>virtual address</a:t>
            </a:r>
          </a:p>
          <a:p>
            <a:pPr lvl="1"/>
            <a:r>
              <a:rPr lang="en-US" altLang="en-US" b="1">
                <a:solidFill>
                  <a:srgbClr val="3366FF"/>
                </a:solidFill>
              </a:rPr>
              <a:t>Physical address</a:t>
            </a:r>
            <a:r>
              <a:rPr lang="en-US" altLang="en-US">
                <a:solidFill>
                  <a:srgbClr val="3366FF"/>
                </a:solidFill>
              </a:rPr>
              <a:t> </a:t>
            </a:r>
            <a:r>
              <a:rPr lang="en-US" altLang="en-US"/>
              <a:t>– address seen by the memory unit</a:t>
            </a:r>
          </a:p>
          <a:p>
            <a:r>
              <a:rPr lang="en-US" altLang="en-US"/>
              <a:t>Logical and physical addresses are the same in compile-time and load-time address-binding schemes; logical (virtual) and physical addresses differ in execution-time address-binding scheme</a:t>
            </a:r>
          </a:p>
          <a:p>
            <a:r>
              <a:rPr lang="en-US" altLang="en-US" b="1">
                <a:solidFill>
                  <a:srgbClr val="3366FF"/>
                </a:solidFill>
              </a:rPr>
              <a:t>Logical address space </a:t>
            </a:r>
            <a:r>
              <a:rPr lang="en-US" altLang="en-US"/>
              <a:t>is the set of all logical addresses generated by a program</a:t>
            </a:r>
          </a:p>
          <a:p>
            <a:r>
              <a:rPr lang="en-US" altLang="en-US" b="1">
                <a:solidFill>
                  <a:srgbClr val="3366FF"/>
                </a:solidFill>
              </a:rPr>
              <a:t>Physical address space </a:t>
            </a:r>
            <a:r>
              <a:rPr lang="en-US" altLang="en-US"/>
              <a:t>is the set of all physical addresses generated by a program</a:t>
            </a:r>
          </a:p>
          <a:p>
            <a:endParaRPr lang="en-US" altLang="en-US"/>
          </a:p>
          <a:p>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7C5928E-D320-8CE3-2D62-5EA32F25B147}"/>
              </a:ext>
            </a:extLst>
          </p:cNvPr>
          <p:cNvSpPr>
            <a:spLocks noGrp="1" noChangeArrowheads="1"/>
          </p:cNvSpPr>
          <p:nvPr>
            <p:ph type="title"/>
          </p:nvPr>
        </p:nvSpPr>
        <p:spPr>
          <a:xfrm>
            <a:off x="879475"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23555" name="Rectangle 3">
            <a:extLst>
              <a:ext uri="{FF2B5EF4-FFF2-40B4-BE49-F238E27FC236}">
                <a16:creationId xmlns:a16="http://schemas.microsoft.com/office/drawing/2014/main" id="{F3DD7720-D8CB-5004-323B-F3A7BCDF2575}"/>
              </a:ext>
            </a:extLst>
          </p:cNvPr>
          <p:cNvSpPr>
            <a:spLocks noGrp="1" noChangeArrowheads="1"/>
          </p:cNvSpPr>
          <p:nvPr>
            <p:ph type="body" idx="1"/>
          </p:nvPr>
        </p:nvSpPr>
        <p:spPr>
          <a:xfrm>
            <a:off x="857250" y="1063625"/>
            <a:ext cx="7080250" cy="4484688"/>
          </a:xfrm>
        </p:spPr>
        <p:txBody>
          <a:bodyPr/>
          <a:lstStyle/>
          <a:p>
            <a:r>
              <a:rPr lang="en-US" altLang="en-US"/>
              <a:t>Hardware device that at run time maps virtual to physical address</a:t>
            </a:r>
            <a:endParaRPr lang="en-US" altLang="en-US" sz="800"/>
          </a:p>
          <a:p>
            <a:r>
              <a:rPr lang="en-US" altLang="en-US"/>
              <a:t>Many methods possible, covered in the rest of this chapter</a:t>
            </a:r>
          </a:p>
          <a:p>
            <a:r>
              <a:rPr lang="en-US" altLang="en-US"/>
              <a:t>To start, consider simple scheme where the value in the relocation register is added to every address generated by a user process at the time it is sent to memory</a:t>
            </a:r>
          </a:p>
          <a:p>
            <a:pPr lvl="1"/>
            <a:r>
              <a:rPr lang="en-US" altLang="en-US"/>
              <a:t>Base register now called </a:t>
            </a:r>
            <a:r>
              <a:rPr lang="en-US" altLang="en-US" b="1">
                <a:solidFill>
                  <a:srgbClr val="0000FF"/>
                </a:solidFill>
              </a:rPr>
              <a:t>relocation register</a:t>
            </a:r>
            <a:endParaRPr lang="en-US" altLang="en-US"/>
          </a:p>
          <a:p>
            <a:pPr lvl="1"/>
            <a:r>
              <a:rPr lang="en-US" altLang="en-US"/>
              <a:t>MS-DOS on Intel 80x86 used 4 relocation registers</a:t>
            </a:r>
            <a:endParaRPr lang="en-US" altLang="en-US" sz="800"/>
          </a:p>
          <a:p>
            <a:r>
              <a:rPr lang="en-US" altLang="en-US"/>
              <a:t>The user program deals with </a:t>
            </a:r>
            <a:r>
              <a:rPr lang="en-US" altLang="en-US" i="1"/>
              <a:t>logical</a:t>
            </a:r>
            <a:r>
              <a:rPr lang="en-US" altLang="en-US"/>
              <a:t> addresses; it never sees the </a:t>
            </a:r>
            <a:r>
              <a:rPr lang="en-US" altLang="en-US" i="1"/>
              <a:t>real</a:t>
            </a:r>
            <a:r>
              <a:rPr lang="en-US" altLang="en-US"/>
              <a:t> physical addresses</a:t>
            </a:r>
          </a:p>
          <a:p>
            <a:pPr lvl="1"/>
            <a:r>
              <a:rPr lang="en-US" altLang="en-US"/>
              <a:t>Execution-time binding occurs when reference is made to location in memory</a:t>
            </a:r>
          </a:p>
          <a:p>
            <a:pPr lvl="1"/>
            <a:r>
              <a:rPr lang="en-US" altLang="en-US"/>
              <a:t>Logical address bound to physical addresses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79C9D16-3D40-69EF-C5D9-303CA802EA14}"/>
              </a:ext>
            </a:extLst>
          </p:cNvPr>
          <p:cNvSpPr>
            <a:spLocks noGrp="1" noChangeArrowheads="1"/>
          </p:cNvSpPr>
          <p:nvPr>
            <p:ph type="title"/>
          </p:nvPr>
        </p:nvSpPr>
        <p:spPr>
          <a:xfrm>
            <a:off x="919163" y="79375"/>
            <a:ext cx="8224837" cy="571500"/>
          </a:xfrm>
        </p:spPr>
        <p:txBody>
          <a:bodyPr/>
          <a:lstStyle/>
          <a:p>
            <a:pPr eaLnBrk="1" hangingPunct="1"/>
            <a:r>
              <a:rPr lang="en-US" altLang="en-US" sz="2400"/>
              <a:t>Dynamic relocation using a relocation register</a:t>
            </a:r>
          </a:p>
        </p:txBody>
      </p:sp>
      <p:pic>
        <p:nvPicPr>
          <p:cNvPr id="25603" name="Picture 5">
            <a:extLst>
              <a:ext uri="{FF2B5EF4-FFF2-40B4-BE49-F238E27FC236}">
                <a16:creationId xmlns:a16="http://schemas.microsoft.com/office/drawing/2014/main" id="{BAE49104-6C04-975E-9B9D-89DC03896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63" y="1655763"/>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3">
            <a:extLst>
              <a:ext uri="{FF2B5EF4-FFF2-40B4-BE49-F238E27FC236}">
                <a16:creationId xmlns:a16="http://schemas.microsoft.com/office/drawing/2014/main" id="{D5727AE6-5CFE-BAD1-B5EF-601616FB73CC}"/>
              </a:ext>
            </a:extLst>
          </p:cNvPr>
          <p:cNvSpPr txBox="1">
            <a:spLocks noChangeArrowheads="1"/>
          </p:cNvSpPr>
          <p:nvPr/>
        </p:nvSpPr>
        <p:spPr bwMode="auto">
          <a:xfrm>
            <a:off x="966788" y="1063625"/>
            <a:ext cx="392112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t>Routine is not loaded until it is called</a:t>
            </a:r>
          </a:p>
          <a:p>
            <a:r>
              <a:rPr lang="en-US" altLang="en-US"/>
              <a:t>Better memory-space utilization; unused routine is never loaded</a:t>
            </a:r>
          </a:p>
          <a:p>
            <a:r>
              <a:rPr lang="en-US" altLang="en-US"/>
              <a:t>All routines kept on disk in relocatable load format</a:t>
            </a:r>
          </a:p>
          <a:p>
            <a:r>
              <a:rPr lang="en-US" altLang="en-US"/>
              <a:t>Useful when large amounts of code are needed to handle infrequently occurring cases</a:t>
            </a:r>
          </a:p>
          <a:p>
            <a:r>
              <a:rPr lang="en-US" altLang="en-US"/>
              <a:t>No special support from the operating system is required</a:t>
            </a:r>
          </a:p>
          <a:p>
            <a:pPr lvl="1"/>
            <a:r>
              <a:rPr lang="en-US" altLang="en-US" sz="1400"/>
              <a:t>Implemented through program design</a:t>
            </a:r>
          </a:p>
          <a:p>
            <a:pPr lvl="1"/>
            <a:r>
              <a:rPr lang="en-US" altLang="en-US" sz="1400"/>
              <a:t>OS can help by providing libraries to implement dynamic loading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8A828E2-7FF7-3468-4FEE-9A551C67EA3B}"/>
              </a:ext>
            </a:extLst>
          </p:cNvPr>
          <p:cNvSpPr>
            <a:spLocks noGrp="1" noChangeArrowheads="1"/>
          </p:cNvSpPr>
          <p:nvPr>
            <p:ph type="title"/>
          </p:nvPr>
        </p:nvSpPr>
        <p:spPr>
          <a:xfrm>
            <a:off x="457200" y="115888"/>
            <a:ext cx="8229600" cy="576262"/>
          </a:xfrm>
        </p:spPr>
        <p:txBody>
          <a:bodyPr/>
          <a:lstStyle/>
          <a:p>
            <a:pPr eaLnBrk="1" hangingPunct="1"/>
            <a:r>
              <a:rPr lang="en-US" altLang="en-US"/>
              <a:t>Dynamic Linking</a:t>
            </a:r>
          </a:p>
        </p:txBody>
      </p:sp>
      <p:sp>
        <p:nvSpPr>
          <p:cNvPr id="27651" name="Rectangle 3">
            <a:extLst>
              <a:ext uri="{FF2B5EF4-FFF2-40B4-BE49-F238E27FC236}">
                <a16:creationId xmlns:a16="http://schemas.microsoft.com/office/drawing/2014/main" id="{DFB824B8-F4A3-EC0D-02ED-6A41EFCFC00B}"/>
              </a:ext>
            </a:extLst>
          </p:cNvPr>
          <p:cNvSpPr>
            <a:spLocks noGrp="1" noChangeArrowheads="1"/>
          </p:cNvSpPr>
          <p:nvPr>
            <p:ph type="body" idx="1"/>
          </p:nvPr>
        </p:nvSpPr>
        <p:spPr>
          <a:xfrm>
            <a:off x="935038" y="1062038"/>
            <a:ext cx="7116762" cy="4660900"/>
          </a:xfrm>
        </p:spPr>
        <p:txBody>
          <a:bodyPr/>
          <a:lstStyle/>
          <a:p>
            <a:r>
              <a:rPr lang="en-US" altLang="en-US" b="1">
                <a:solidFill>
                  <a:srgbClr val="3366FF"/>
                </a:solidFill>
              </a:rPr>
              <a:t>Static linking </a:t>
            </a:r>
            <a:r>
              <a:rPr lang="en-US" altLang="en-US"/>
              <a:t>– system libraries and program code combined by the loader into the binary program image</a:t>
            </a:r>
          </a:p>
          <a:p>
            <a:r>
              <a:rPr lang="en-US" altLang="en-US"/>
              <a:t>Dynamic linking –linking postponed until execution time</a:t>
            </a:r>
            <a:endParaRPr lang="en-US" altLang="en-US" sz="800"/>
          </a:p>
          <a:p>
            <a:r>
              <a:rPr lang="en-US" altLang="en-US"/>
              <a:t>Small piece of code, </a:t>
            </a:r>
            <a:r>
              <a:rPr lang="en-US" altLang="en-US" b="1">
                <a:solidFill>
                  <a:srgbClr val="3366FF"/>
                </a:solidFill>
              </a:rPr>
              <a:t>stub</a:t>
            </a:r>
            <a:r>
              <a:rPr lang="en-US" altLang="en-US"/>
              <a:t>, used to locate the appropriate memory-resident library routine</a:t>
            </a:r>
            <a:endParaRPr lang="en-US" altLang="en-US" sz="800"/>
          </a:p>
          <a:p>
            <a:r>
              <a:rPr lang="en-US" altLang="en-US"/>
              <a:t>Stub replaces itself with the address of the routine, and executes the routine</a:t>
            </a:r>
            <a:endParaRPr lang="en-US" altLang="en-US" sz="800"/>
          </a:p>
          <a:p>
            <a:r>
              <a:rPr lang="en-US" altLang="en-US"/>
              <a:t>Operating system checks if routine is in processes</a:t>
            </a:r>
            <a:r>
              <a:rPr lang="ja-JP" altLang="en-US"/>
              <a:t>’</a:t>
            </a:r>
            <a:r>
              <a:rPr lang="en-US" altLang="ja-JP"/>
              <a:t> memory address</a:t>
            </a:r>
          </a:p>
          <a:p>
            <a:pPr lvl="1"/>
            <a:r>
              <a:rPr lang="en-US" altLang="en-US"/>
              <a:t>If not in address space, add to address space</a:t>
            </a:r>
            <a:endParaRPr lang="en-US" altLang="en-US" sz="800"/>
          </a:p>
          <a:p>
            <a:r>
              <a:rPr lang="en-US" altLang="en-US"/>
              <a:t>Dynamic linking is particularly useful for libraries</a:t>
            </a:r>
            <a:endParaRPr lang="en-US" altLang="en-US" sz="800"/>
          </a:p>
          <a:p>
            <a:r>
              <a:rPr lang="en-US" altLang="en-US"/>
              <a:t>System also known as </a:t>
            </a:r>
            <a:r>
              <a:rPr lang="en-US" altLang="en-US" b="1">
                <a:solidFill>
                  <a:srgbClr val="3366FF"/>
                </a:solidFill>
              </a:rPr>
              <a:t>shared libraries</a:t>
            </a:r>
          </a:p>
          <a:p>
            <a:r>
              <a:rPr lang="en-US" altLang="en-US">
                <a:solidFill>
                  <a:srgbClr val="000000"/>
                </a:solidFill>
              </a:rPr>
              <a:t>Consider applicability to patching system libraries</a:t>
            </a:r>
          </a:p>
          <a:p>
            <a:pPr lvl="1"/>
            <a:r>
              <a:rPr lang="en-US" altLang="en-US">
                <a:solidFill>
                  <a:srgbClr val="000000"/>
                </a:solidFill>
              </a:rPr>
              <a:t>Versioning may be needed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A399ACC-5522-E44E-EBF2-1E5E4EDBFC4E}"/>
              </a:ext>
            </a:extLst>
          </p:cNvPr>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29699" name="Rectangle 3">
            <a:extLst>
              <a:ext uri="{FF2B5EF4-FFF2-40B4-BE49-F238E27FC236}">
                <a16:creationId xmlns:a16="http://schemas.microsoft.com/office/drawing/2014/main" id="{F3A0BDD6-1D7F-EEB2-FE3E-497F3BAB6646}"/>
              </a:ext>
            </a:extLst>
          </p:cNvPr>
          <p:cNvSpPr>
            <a:spLocks noGrp="1" noChangeArrowheads="1"/>
          </p:cNvSpPr>
          <p:nvPr>
            <p:ph type="body" idx="1"/>
          </p:nvPr>
        </p:nvSpPr>
        <p:spPr>
          <a:xfrm>
            <a:off x="873125" y="1122363"/>
            <a:ext cx="7051675" cy="5067300"/>
          </a:xfrm>
        </p:spPr>
        <p:txBody>
          <a:bodyPr/>
          <a:lstStyle/>
          <a:p>
            <a:pPr>
              <a:lnSpc>
                <a:spcPct val="80000"/>
              </a:lnSpc>
            </a:pPr>
            <a:r>
              <a:rPr lang="en-US" altLang="en-US"/>
              <a:t>A process can be </a:t>
            </a:r>
            <a:r>
              <a:rPr lang="en-US" altLang="en-US" b="1">
                <a:solidFill>
                  <a:srgbClr val="3366FF"/>
                </a:solidFill>
              </a:rPr>
              <a:t>swapped</a:t>
            </a:r>
            <a:r>
              <a:rPr lang="en-US" altLang="en-US"/>
              <a:t> temporarily out of memory to a backing store, and then brought back into memory for continued execution</a:t>
            </a:r>
          </a:p>
          <a:p>
            <a:pPr lvl="1">
              <a:lnSpc>
                <a:spcPct val="80000"/>
              </a:lnSpc>
            </a:pPr>
            <a:r>
              <a:rPr lang="en-US" altLang="en-US"/>
              <a:t>Total physical memory space of processes can exceed physical memory</a:t>
            </a:r>
          </a:p>
          <a:p>
            <a:pPr>
              <a:lnSpc>
                <a:spcPct val="80000"/>
              </a:lnSpc>
            </a:pPr>
            <a:r>
              <a:rPr lang="en-US" altLang="en-US" b="1">
                <a:solidFill>
                  <a:srgbClr val="3366FF"/>
                </a:solidFill>
              </a:rPr>
              <a:t>Backing store</a:t>
            </a:r>
            <a:r>
              <a:rPr lang="en-US" altLang="en-US">
                <a:solidFill>
                  <a:srgbClr val="3366FF"/>
                </a:solidFill>
              </a:rPr>
              <a:t> </a:t>
            </a:r>
            <a:r>
              <a:rPr lang="en-US" altLang="en-US"/>
              <a:t>– fast disk large enough to accommodate copies of all memory images for all users; must provide direct access to these memory images</a:t>
            </a:r>
          </a:p>
          <a:p>
            <a:pPr>
              <a:lnSpc>
                <a:spcPct val="80000"/>
              </a:lnSpc>
            </a:pPr>
            <a:r>
              <a:rPr lang="en-US" altLang="en-US" b="1">
                <a:solidFill>
                  <a:srgbClr val="3366FF"/>
                </a:solidFill>
              </a:rPr>
              <a:t>Roll out, roll in</a:t>
            </a:r>
            <a:r>
              <a:rPr lang="en-US" altLang="en-US">
                <a:solidFill>
                  <a:srgbClr val="3366FF"/>
                </a:solidFill>
              </a:rPr>
              <a:t> </a:t>
            </a:r>
            <a:r>
              <a:rPr lang="en-US" altLang="en-US"/>
              <a:t>– swapping variant used for priority-based scheduling algorithms; lower-priority process is swapped out so higher-priority process can be loaded and executed</a:t>
            </a:r>
          </a:p>
          <a:p>
            <a:pPr>
              <a:lnSpc>
                <a:spcPct val="80000"/>
              </a:lnSpc>
            </a:pPr>
            <a:r>
              <a:rPr lang="en-US" altLang="en-US"/>
              <a:t>Major part of swap time is transfer time; total transfer time is directly proportional to the amount of memory swapped</a:t>
            </a:r>
          </a:p>
          <a:p>
            <a:pPr>
              <a:lnSpc>
                <a:spcPct val="80000"/>
              </a:lnSpc>
            </a:pPr>
            <a:r>
              <a:rPr lang="en-US" altLang="en-US"/>
              <a:t>System maintains a </a:t>
            </a:r>
            <a:r>
              <a:rPr lang="en-US" altLang="en-US" b="1">
                <a:solidFill>
                  <a:srgbClr val="3366FF"/>
                </a:solidFill>
              </a:rPr>
              <a:t>ready queue</a:t>
            </a:r>
            <a:r>
              <a:rPr lang="en-US" altLang="en-US">
                <a:solidFill>
                  <a:srgbClr val="3366FF"/>
                </a:solidFill>
              </a:rPr>
              <a:t> </a:t>
            </a:r>
            <a:r>
              <a:rPr lang="en-US" altLang="en-US"/>
              <a:t>of ready-to-run processes which have memory images on disk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4DFE09E-78F1-2E7F-A1B6-2CFAC58F1B55}"/>
              </a:ext>
            </a:extLst>
          </p:cNvPr>
          <p:cNvSpPr>
            <a:spLocks noGrp="1" noChangeArrowheads="1"/>
          </p:cNvSpPr>
          <p:nvPr>
            <p:ph type="title"/>
          </p:nvPr>
        </p:nvSpPr>
        <p:spPr>
          <a:xfrm>
            <a:off x="488950" y="182563"/>
            <a:ext cx="8229600" cy="576262"/>
          </a:xfrm>
        </p:spPr>
        <p:txBody>
          <a:bodyPr/>
          <a:lstStyle/>
          <a:p>
            <a:pPr eaLnBrk="1" hangingPunct="1"/>
            <a:r>
              <a:rPr lang="en-US" altLang="en-US"/>
              <a:t>Swapping (Cont.)</a:t>
            </a:r>
          </a:p>
        </p:txBody>
      </p:sp>
      <p:sp>
        <p:nvSpPr>
          <p:cNvPr id="31747" name="Rectangle 3">
            <a:extLst>
              <a:ext uri="{FF2B5EF4-FFF2-40B4-BE49-F238E27FC236}">
                <a16:creationId xmlns:a16="http://schemas.microsoft.com/office/drawing/2014/main" id="{D52C47F8-07EA-93A7-F6D2-1862732CD46D}"/>
              </a:ext>
            </a:extLst>
          </p:cNvPr>
          <p:cNvSpPr>
            <a:spLocks noGrp="1" noChangeArrowheads="1"/>
          </p:cNvSpPr>
          <p:nvPr>
            <p:ph type="body" idx="1"/>
          </p:nvPr>
        </p:nvSpPr>
        <p:spPr>
          <a:xfrm>
            <a:off x="887413" y="1058863"/>
            <a:ext cx="7169150" cy="5067300"/>
          </a:xfrm>
        </p:spPr>
        <p:txBody>
          <a:bodyPr/>
          <a:lstStyle/>
          <a:p>
            <a:pPr>
              <a:lnSpc>
                <a:spcPct val="80000"/>
              </a:lnSpc>
            </a:pPr>
            <a:r>
              <a:rPr lang="en-US" altLang="en-US"/>
              <a:t>Does the swapped out process need to swap back in to same physical addresses?</a:t>
            </a:r>
          </a:p>
          <a:p>
            <a:pPr>
              <a:lnSpc>
                <a:spcPct val="80000"/>
              </a:lnSpc>
            </a:pPr>
            <a:r>
              <a:rPr lang="en-US" altLang="en-US"/>
              <a:t>Depends on address binding method</a:t>
            </a:r>
          </a:p>
          <a:p>
            <a:pPr lvl="1">
              <a:lnSpc>
                <a:spcPct val="80000"/>
              </a:lnSpc>
            </a:pPr>
            <a:r>
              <a:rPr lang="en-US" altLang="en-US"/>
              <a:t>Plus consider pending I/O to / from process memory space</a:t>
            </a:r>
          </a:p>
          <a:p>
            <a:pPr>
              <a:lnSpc>
                <a:spcPct val="80000"/>
              </a:lnSpc>
            </a:pPr>
            <a:r>
              <a:rPr lang="en-US" altLang="en-US"/>
              <a:t>Modified versions of swapping are found on many systems (i.e., UNIX, Linux, and Windows)</a:t>
            </a:r>
          </a:p>
          <a:p>
            <a:pPr lvl="1"/>
            <a:r>
              <a:rPr lang="en-US" altLang="en-US"/>
              <a:t>Swapping normally disabled</a:t>
            </a:r>
          </a:p>
          <a:p>
            <a:pPr lvl="1"/>
            <a:r>
              <a:rPr lang="en-US" altLang="en-US"/>
              <a:t>Started if more than threshold amount of memory allocated</a:t>
            </a:r>
          </a:p>
          <a:p>
            <a:pPr lvl="1"/>
            <a:r>
              <a:rPr lang="en-US" altLang="en-US"/>
              <a:t>Disabled again once memory demand reduced below threshold</a:t>
            </a:r>
          </a:p>
          <a:p>
            <a:pPr>
              <a:lnSpc>
                <a:spcPct val="80000"/>
              </a:lnSpc>
              <a:buFont typeface="Monotype Sorts" pitchFamily="-84" charset="2"/>
              <a:buNone/>
            </a:pP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F24EE76-2EEC-1DDA-FB85-54F0B227D39C}"/>
              </a:ext>
            </a:extLst>
          </p:cNvPr>
          <p:cNvSpPr>
            <a:spLocks noGrp="1" noChangeArrowheads="1"/>
          </p:cNvSpPr>
          <p:nvPr>
            <p:ph type="title"/>
          </p:nvPr>
        </p:nvSpPr>
        <p:spPr>
          <a:xfrm>
            <a:off x="817563" y="182563"/>
            <a:ext cx="7869237" cy="576262"/>
          </a:xfrm>
        </p:spPr>
        <p:txBody>
          <a:bodyPr/>
          <a:lstStyle/>
          <a:p>
            <a:pPr eaLnBrk="1" hangingPunct="1"/>
            <a:r>
              <a:rPr lang="en-US" altLang="en-US"/>
              <a:t>Schematic View of Swapping</a:t>
            </a:r>
            <a:endParaRPr lang="en-US" altLang="en-US" sz="2400"/>
          </a:p>
        </p:txBody>
      </p:sp>
      <p:pic>
        <p:nvPicPr>
          <p:cNvPr id="33795" name="Picture 4" descr="8">
            <a:extLst>
              <a:ext uri="{FF2B5EF4-FFF2-40B4-BE49-F238E27FC236}">
                <a16:creationId xmlns:a16="http://schemas.microsoft.com/office/drawing/2014/main" id="{B20E5243-BB13-B8B8-99FD-AC0FF9D07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83E9118-BA2F-FAD8-0CEC-E1A14BB13100}"/>
              </a:ext>
            </a:extLst>
          </p:cNvPr>
          <p:cNvSpPr>
            <a:spLocks noGrp="1" noChangeArrowheads="1"/>
          </p:cNvSpPr>
          <p:nvPr>
            <p:ph type="title"/>
          </p:nvPr>
        </p:nvSpPr>
        <p:spPr>
          <a:xfrm>
            <a:off x="1271588" y="166688"/>
            <a:ext cx="7635875" cy="576262"/>
          </a:xfrm>
        </p:spPr>
        <p:txBody>
          <a:bodyPr/>
          <a:lstStyle/>
          <a:p>
            <a:r>
              <a:rPr lang="en-US" altLang="en-US" sz="2800"/>
              <a:t>Context Switch Time including Swapping</a:t>
            </a:r>
          </a:p>
        </p:txBody>
      </p:sp>
      <p:sp>
        <p:nvSpPr>
          <p:cNvPr id="35843" name="Content Placeholder 2">
            <a:extLst>
              <a:ext uri="{FF2B5EF4-FFF2-40B4-BE49-F238E27FC236}">
                <a16:creationId xmlns:a16="http://schemas.microsoft.com/office/drawing/2014/main" id="{7EF4EB5D-1C88-DE0C-F23A-6758E416956D}"/>
              </a:ext>
            </a:extLst>
          </p:cNvPr>
          <p:cNvSpPr>
            <a:spLocks noGrp="1" noChangeArrowheads="1"/>
          </p:cNvSpPr>
          <p:nvPr>
            <p:ph idx="1"/>
          </p:nvPr>
        </p:nvSpPr>
        <p:spPr>
          <a:xfrm>
            <a:off x="869950" y="1112838"/>
            <a:ext cx="6950075" cy="4754562"/>
          </a:xfrm>
        </p:spPr>
        <p:txBody>
          <a:bodyPr/>
          <a:lstStyle/>
          <a:p>
            <a:r>
              <a:rPr lang="en-US" altLang="en-US"/>
              <a:t>If next processes to be put on CPU is not in memory, need to swap out a process and swap in target process</a:t>
            </a:r>
          </a:p>
          <a:p>
            <a:r>
              <a:rPr lang="en-US" altLang="en-US"/>
              <a:t>Context switch time can then be very high</a:t>
            </a:r>
          </a:p>
          <a:p>
            <a:r>
              <a:rPr lang="en-US" altLang="en-US"/>
              <a:t>100MB process swapping to hard disk with transfer rate of 50MB/sec</a:t>
            </a:r>
          </a:p>
          <a:p>
            <a:pPr lvl="1"/>
            <a:r>
              <a:rPr lang="en-US" altLang="en-US"/>
              <a:t>Swap out time of 2000 ms</a:t>
            </a:r>
          </a:p>
          <a:p>
            <a:pPr lvl="1"/>
            <a:r>
              <a:rPr lang="en-US" altLang="en-US"/>
              <a:t>Plus swap in of same sized process</a:t>
            </a:r>
          </a:p>
          <a:p>
            <a:pPr lvl="1"/>
            <a:r>
              <a:rPr lang="en-US" altLang="en-US"/>
              <a:t>Total context switch swapping component time of 4000ms (4 seconds)</a:t>
            </a:r>
          </a:p>
          <a:p>
            <a:r>
              <a:rPr lang="en-US" altLang="en-US"/>
              <a:t>Can reduce if reduce size of memory swapped – by knowing how much memory really being used</a:t>
            </a:r>
          </a:p>
          <a:p>
            <a:pPr lvl="1"/>
            <a:r>
              <a:rPr lang="en-US" altLang="en-US"/>
              <a:t>System calls to inform OS of memory use via </a:t>
            </a:r>
            <a:r>
              <a:rPr lang="en-US" altLang="en-US">
                <a:latin typeface="Courier New" panose="02070309020205020404" pitchFamily="49" charset="0"/>
                <a:cs typeface="Courier New" panose="02070309020205020404" pitchFamily="49" charset="0"/>
              </a:rPr>
              <a:t>request_memory() </a:t>
            </a:r>
            <a:r>
              <a:rPr lang="en-US" altLang="en-US"/>
              <a:t>and </a:t>
            </a:r>
            <a:r>
              <a:rPr lang="en-US" altLang="en-US">
                <a:latin typeface="Courier New" panose="02070309020205020404" pitchFamily="49" charset="0"/>
                <a:cs typeface="Courier New" panose="02070309020205020404" pitchFamily="49" charset="0"/>
              </a:rPr>
              <a:t>release_memory()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AB317D7C-654B-6C45-F0AD-C9794A9E9837}"/>
              </a:ext>
            </a:extLst>
          </p:cNvPr>
          <p:cNvSpPr>
            <a:spLocks noGrp="1" noChangeArrowheads="1"/>
          </p:cNvSpPr>
          <p:nvPr>
            <p:ph type="title"/>
          </p:nvPr>
        </p:nvSpPr>
        <p:spPr>
          <a:xfrm>
            <a:off x="1382713" y="166688"/>
            <a:ext cx="7635875" cy="576262"/>
          </a:xfrm>
        </p:spPr>
        <p:txBody>
          <a:bodyPr/>
          <a:lstStyle/>
          <a:p>
            <a:r>
              <a:rPr lang="en-US" altLang="en-US" sz="2800"/>
              <a:t>Context Switch Time and Swapping (Cont.)</a:t>
            </a:r>
          </a:p>
        </p:txBody>
      </p:sp>
      <p:sp>
        <p:nvSpPr>
          <p:cNvPr id="36867" name="Content Placeholder 2">
            <a:extLst>
              <a:ext uri="{FF2B5EF4-FFF2-40B4-BE49-F238E27FC236}">
                <a16:creationId xmlns:a16="http://schemas.microsoft.com/office/drawing/2014/main" id="{8567D3B5-DACB-C44D-ADE1-015A5C4CA758}"/>
              </a:ext>
            </a:extLst>
          </p:cNvPr>
          <p:cNvSpPr>
            <a:spLocks noGrp="1" noChangeArrowheads="1"/>
          </p:cNvSpPr>
          <p:nvPr>
            <p:ph idx="1"/>
          </p:nvPr>
        </p:nvSpPr>
        <p:spPr>
          <a:xfrm>
            <a:off x="806450" y="1160463"/>
            <a:ext cx="7343775" cy="4754562"/>
          </a:xfrm>
        </p:spPr>
        <p:txBody>
          <a:bodyPr/>
          <a:lstStyle/>
          <a:p>
            <a:r>
              <a:rPr lang="en-US" altLang="en-US"/>
              <a:t>Other constraints as well on swapping</a:t>
            </a:r>
          </a:p>
          <a:p>
            <a:pPr lvl="1"/>
            <a:r>
              <a:rPr lang="en-US" altLang="en-US"/>
              <a:t>Pending I/O – can’t swap out as I/O would occur to wrong process</a:t>
            </a:r>
          </a:p>
          <a:p>
            <a:pPr lvl="1"/>
            <a:r>
              <a:rPr lang="en-US" altLang="en-US"/>
              <a:t>Or always transfer I/O to kernel space, then to I/O device</a:t>
            </a:r>
          </a:p>
          <a:p>
            <a:pPr lvl="2"/>
            <a:r>
              <a:rPr lang="en-US" altLang="en-US"/>
              <a:t>Known as </a:t>
            </a:r>
            <a:r>
              <a:rPr lang="en-US" altLang="en-US" b="1">
                <a:solidFill>
                  <a:srgbClr val="3366FF"/>
                </a:solidFill>
              </a:rPr>
              <a:t>double buffering</a:t>
            </a:r>
            <a:r>
              <a:rPr lang="en-US" altLang="en-US"/>
              <a:t>, adds overhead</a:t>
            </a:r>
          </a:p>
          <a:p>
            <a:r>
              <a:rPr lang="en-US" altLang="en-US"/>
              <a:t>Standard swapping not used in modern operating systems</a:t>
            </a:r>
          </a:p>
          <a:p>
            <a:pPr lvl="1"/>
            <a:r>
              <a:rPr lang="en-US" altLang="en-US"/>
              <a:t>But modified version common</a:t>
            </a:r>
          </a:p>
          <a:p>
            <a:pPr lvl="2"/>
            <a:r>
              <a:rPr lang="en-US" altLang="en-US"/>
              <a:t>Swap only when free memory extremely low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69DD80F7-3CBD-0A79-EFE6-9BA5F0B34307}"/>
              </a:ext>
            </a:extLst>
          </p:cNvPr>
          <p:cNvSpPr>
            <a:spLocks noGrp="1" noChangeArrowheads="1"/>
          </p:cNvSpPr>
          <p:nvPr>
            <p:ph type="title"/>
          </p:nvPr>
        </p:nvSpPr>
        <p:spPr>
          <a:xfrm>
            <a:off x="488950" y="166688"/>
            <a:ext cx="8229600" cy="576262"/>
          </a:xfrm>
        </p:spPr>
        <p:txBody>
          <a:bodyPr/>
          <a:lstStyle/>
          <a:p>
            <a:r>
              <a:rPr lang="en-US" altLang="en-US"/>
              <a:t>Swapping on Mobile Systems</a:t>
            </a:r>
          </a:p>
        </p:txBody>
      </p:sp>
      <p:sp>
        <p:nvSpPr>
          <p:cNvPr id="37891" name="Content Placeholder 2">
            <a:extLst>
              <a:ext uri="{FF2B5EF4-FFF2-40B4-BE49-F238E27FC236}">
                <a16:creationId xmlns:a16="http://schemas.microsoft.com/office/drawing/2014/main" id="{17BFCFA5-ACCC-0AFF-8C6B-CAA2DBF91C9C}"/>
              </a:ext>
            </a:extLst>
          </p:cNvPr>
          <p:cNvSpPr>
            <a:spLocks noGrp="1" noChangeArrowheads="1"/>
          </p:cNvSpPr>
          <p:nvPr>
            <p:ph idx="1"/>
          </p:nvPr>
        </p:nvSpPr>
        <p:spPr>
          <a:xfrm>
            <a:off x="947738" y="1060450"/>
            <a:ext cx="7723187" cy="4935538"/>
          </a:xfrm>
        </p:spPr>
        <p:txBody>
          <a:bodyPr/>
          <a:lstStyle/>
          <a:p>
            <a:r>
              <a:rPr lang="en-US" altLang="en-US"/>
              <a:t>Not typically supported</a:t>
            </a:r>
          </a:p>
          <a:p>
            <a:pPr lvl="1"/>
            <a:r>
              <a:rPr lang="en-US" altLang="en-US"/>
              <a:t>Flash memory based</a:t>
            </a:r>
          </a:p>
          <a:p>
            <a:pPr lvl="2"/>
            <a:r>
              <a:rPr lang="en-US" altLang="en-US"/>
              <a:t>Small amount of space</a:t>
            </a:r>
          </a:p>
          <a:p>
            <a:pPr lvl="2"/>
            <a:r>
              <a:rPr lang="en-US" altLang="en-US"/>
              <a:t>Limited number of write cycles</a:t>
            </a:r>
          </a:p>
          <a:p>
            <a:pPr lvl="2"/>
            <a:r>
              <a:rPr lang="en-US" altLang="en-US"/>
              <a:t>Poor throughput between flash memory and CPU on mobile platform</a:t>
            </a:r>
          </a:p>
          <a:p>
            <a:r>
              <a:rPr lang="en-US" altLang="en-US"/>
              <a:t>Instead use other methods to free memory if low</a:t>
            </a:r>
          </a:p>
          <a:p>
            <a:pPr lvl="1"/>
            <a:r>
              <a:rPr lang="en-US" altLang="en-US"/>
              <a:t>iOS </a:t>
            </a:r>
            <a:r>
              <a:rPr lang="en-US" altLang="en-US" b="1" i="1"/>
              <a:t>asks</a:t>
            </a:r>
            <a:r>
              <a:rPr lang="en-US" altLang="en-US"/>
              <a:t> apps to voluntarily relinquish allocated memory</a:t>
            </a:r>
          </a:p>
          <a:p>
            <a:pPr lvl="2"/>
            <a:r>
              <a:rPr lang="en-US" altLang="en-US"/>
              <a:t>Read-only data thrown out and reloaded from flash if needed</a:t>
            </a:r>
          </a:p>
          <a:p>
            <a:pPr lvl="2"/>
            <a:r>
              <a:rPr lang="en-US" altLang="en-US"/>
              <a:t>Failure to free can result in termination</a:t>
            </a:r>
          </a:p>
          <a:p>
            <a:pPr lvl="1"/>
            <a:r>
              <a:rPr lang="en-US" altLang="en-US"/>
              <a:t>Android terminates apps if low free memory, but first writes </a:t>
            </a:r>
            <a:r>
              <a:rPr lang="en-US" altLang="en-US" b="1">
                <a:solidFill>
                  <a:srgbClr val="3366FF"/>
                </a:solidFill>
              </a:rPr>
              <a:t>application state</a:t>
            </a:r>
            <a:r>
              <a:rPr lang="en-US" altLang="en-US"/>
              <a:t> to flash for fast restart</a:t>
            </a:r>
          </a:p>
          <a:p>
            <a:pPr lvl="1"/>
            <a:r>
              <a:rPr lang="en-US" altLang="en-US"/>
              <a:t>Both OSes support paging as discussed below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DCAA0BC-102E-B33E-FF3A-3F09E40E023A}"/>
              </a:ext>
            </a:extLst>
          </p:cNvPr>
          <p:cNvSpPr>
            <a:spLocks noGrp="1" noChangeArrowheads="1"/>
          </p:cNvSpPr>
          <p:nvPr>
            <p:ph type="title"/>
          </p:nvPr>
        </p:nvSpPr>
        <p:spPr>
          <a:xfrm>
            <a:off x="1006475" y="214313"/>
            <a:ext cx="7743825" cy="576262"/>
          </a:xfrm>
        </p:spPr>
        <p:txBody>
          <a:bodyPr/>
          <a:lstStyle/>
          <a:p>
            <a:pPr eaLnBrk="1" hangingPunct="1"/>
            <a:r>
              <a:rPr lang="en-US" altLang="en-US"/>
              <a:t>Chapter 7:  Memory Management</a:t>
            </a:r>
          </a:p>
        </p:txBody>
      </p:sp>
      <p:sp>
        <p:nvSpPr>
          <p:cNvPr id="7171" name="Rectangle 3">
            <a:extLst>
              <a:ext uri="{FF2B5EF4-FFF2-40B4-BE49-F238E27FC236}">
                <a16:creationId xmlns:a16="http://schemas.microsoft.com/office/drawing/2014/main" id="{605194F5-B558-A41A-4AB4-CF59673E80D6}"/>
              </a:ext>
            </a:extLst>
          </p:cNvPr>
          <p:cNvSpPr>
            <a:spLocks noGrp="1" noChangeArrowheads="1"/>
          </p:cNvSpPr>
          <p:nvPr>
            <p:ph type="body" idx="1"/>
          </p:nvPr>
        </p:nvSpPr>
        <p:spPr>
          <a:xfrm>
            <a:off x="876300" y="1174750"/>
            <a:ext cx="7351713" cy="4483100"/>
          </a:xfrm>
        </p:spPr>
        <p:txBody>
          <a:bodyPr/>
          <a:lstStyle/>
          <a:p>
            <a:r>
              <a:rPr lang="en-US" altLang="en-US"/>
              <a:t>Background</a:t>
            </a:r>
          </a:p>
          <a:p>
            <a:r>
              <a:rPr lang="en-US" altLang="en-US"/>
              <a:t>Swapping </a:t>
            </a:r>
          </a:p>
          <a:p>
            <a:r>
              <a:rPr lang="en-US" altLang="en-US"/>
              <a:t>Contiguous Memory Allocation</a:t>
            </a:r>
          </a:p>
          <a:p>
            <a:r>
              <a:rPr lang="en-US" altLang="en-US"/>
              <a:t>Segmentation</a:t>
            </a:r>
          </a:p>
          <a:p>
            <a:r>
              <a:rPr lang="en-US" altLang="en-US"/>
              <a:t>Paging</a:t>
            </a:r>
          </a:p>
          <a:p>
            <a:r>
              <a:rPr lang="en-US" altLang="en-US"/>
              <a:t>Structure of the Page Table</a:t>
            </a:r>
          </a:p>
          <a:p>
            <a:r>
              <a:rPr lang="en-US" altLang="en-US"/>
              <a:t>Example: The Intel 32 and 64-bit Architectures</a:t>
            </a:r>
          </a:p>
          <a:p>
            <a:r>
              <a:rPr lang="en-US" altLang="en-US"/>
              <a:t>Example: ARM Architecture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a:extLst>
              <a:ext uri="{FF2B5EF4-FFF2-40B4-BE49-F238E27FC236}">
                <a16:creationId xmlns:a16="http://schemas.microsoft.com/office/drawing/2014/main" id="{A5CE6116-0A92-875E-A89F-166481E9F5D0}"/>
              </a:ext>
            </a:extLst>
          </p:cNvPr>
          <p:cNvSpPr>
            <a:spLocks noGrp="1" noChangeArrowheads="1"/>
          </p:cNvSpPr>
          <p:nvPr>
            <p:ph type="title"/>
          </p:nvPr>
        </p:nvSpPr>
        <p:spPr>
          <a:xfrm>
            <a:off x="866775" y="166688"/>
            <a:ext cx="7820025" cy="576262"/>
          </a:xfrm>
        </p:spPr>
        <p:txBody>
          <a:bodyPr/>
          <a:lstStyle/>
          <a:p>
            <a:pPr eaLnBrk="1" hangingPunct="1"/>
            <a:r>
              <a:rPr lang="en-US" altLang="en-US"/>
              <a:t>Contiguous Allocation</a:t>
            </a:r>
          </a:p>
        </p:txBody>
      </p:sp>
      <p:sp>
        <p:nvSpPr>
          <p:cNvPr id="38915" name="Rectangle 1027">
            <a:extLst>
              <a:ext uri="{FF2B5EF4-FFF2-40B4-BE49-F238E27FC236}">
                <a16:creationId xmlns:a16="http://schemas.microsoft.com/office/drawing/2014/main" id="{D512F9E9-2847-4E6D-13CA-CE38E87DD24C}"/>
              </a:ext>
            </a:extLst>
          </p:cNvPr>
          <p:cNvSpPr>
            <a:spLocks noGrp="1" noChangeArrowheads="1"/>
          </p:cNvSpPr>
          <p:nvPr>
            <p:ph type="body" idx="1"/>
          </p:nvPr>
        </p:nvSpPr>
        <p:spPr>
          <a:xfrm>
            <a:off x="825500" y="1077913"/>
            <a:ext cx="7262813" cy="4991100"/>
          </a:xfrm>
        </p:spPr>
        <p:txBody>
          <a:bodyPr/>
          <a:lstStyle/>
          <a:p>
            <a:r>
              <a:rPr lang="en-US" altLang="en-US"/>
              <a:t>Main memory must support both OS and user processes</a:t>
            </a:r>
          </a:p>
          <a:p>
            <a:r>
              <a:rPr lang="en-US" altLang="en-US"/>
              <a:t>Limited resource, must allocate efficiently</a:t>
            </a:r>
          </a:p>
          <a:p>
            <a:r>
              <a:rPr lang="en-US" altLang="en-US"/>
              <a:t>Contiguous allocation is one early method</a:t>
            </a:r>
          </a:p>
          <a:p>
            <a:r>
              <a:rPr lang="en-US" altLang="en-US"/>
              <a:t>Main memory usually into two </a:t>
            </a:r>
            <a:r>
              <a:rPr lang="en-US" altLang="en-US" b="1">
                <a:solidFill>
                  <a:srgbClr val="0000FF"/>
                </a:solidFill>
              </a:rPr>
              <a:t>partitions</a:t>
            </a:r>
            <a:r>
              <a:rPr lang="en-US" altLang="en-US"/>
              <a:t>:</a:t>
            </a:r>
          </a:p>
          <a:p>
            <a:pPr lvl="1"/>
            <a:r>
              <a:rPr lang="en-US" altLang="en-US"/>
              <a:t>Resident operating system, usually held in low memory with interrupt vector</a:t>
            </a:r>
          </a:p>
          <a:p>
            <a:pPr lvl="1"/>
            <a:r>
              <a:rPr lang="en-US" altLang="en-US"/>
              <a:t>User processes then held in high memory</a:t>
            </a:r>
          </a:p>
          <a:p>
            <a:pPr lvl="1"/>
            <a:r>
              <a:rPr lang="en-US" altLang="en-US"/>
              <a:t>Each process contained in single contiguous section of memory</a:t>
            </a:r>
          </a:p>
          <a:p>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a:extLst>
              <a:ext uri="{FF2B5EF4-FFF2-40B4-BE49-F238E27FC236}">
                <a16:creationId xmlns:a16="http://schemas.microsoft.com/office/drawing/2014/main" id="{DC98A42C-952A-5063-5B6B-B797AEF9F533}"/>
              </a:ext>
            </a:extLst>
          </p:cNvPr>
          <p:cNvSpPr>
            <a:spLocks noGrp="1" noChangeArrowheads="1"/>
          </p:cNvSpPr>
          <p:nvPr>
            <p:ph type="title"/>
          </p:nvPr>
        </p:nvSpPr>
        <p:spPr>
          <a:xfrm>
            <a:off x="866775" y="166688"/>
            <a:ext cx="7820025" cy="576262"/>
          </a:xfrm>
        </p:spPr>
        <p:txBody>
          <a:bodyPr/>
          <a:lstStyle/>
          <a:p>
            <a:pPr eaLnBrk="1" hangingPunct="1"/>
            <a:r>
              <a:rPr lang="en-US" altLang="en-US"/>
              <a:t>Contiguous Allocation (Cont.)</a:t>
            </a:r>
          </a:p>
        </p:txBody>
      </p:sp>
      <p:sp>
        <p:nvSpPr>
          <p:cNvPr id="40963" name="Rectangle 1027">
            <a:extLst>
              <a:ext uri="{FF2B5EF4-FFF2-40B4-BE49-F238E27FC236}">
                <a16:creationId xmlns:a16="http://schemas.microsoft.com/office/drawing/2014/main" id="{E00DCB84-BCDF-F99E-0DEC-BF3064288765}"/>
              </a:ext>
            </a:extLst>
          </p:cNvPr>
          <p:cNvSpPr>
            <a:spLocks noGrp="1" noChangeArrowheads="1"/>
          </p:cNvSpPr>
          <p:nvPr>
            <p:ph type="body" idx="1"/>
          </p:nvPr>
        </p:nvSpPr>
        <p:spPr>
          <a:xfrm>
            <a:off x="919163" y="1093788"/>
            <a:ext cx="7262812" cy="4991100"/>
          </a:xfrm>
        </p:spPr>
        <p:txBody>
          <a:bodyPr/>
          <a:lstStyle/>
          <a:p>
            <a:r>
              <a:rPr lang="en-US" altLang="en-US"/>
              <a:t>Relocation registers used to protect user processes from each other, and from changing operating-system code and data</a:t>
            </a:r>
          </a:p>
          <a:p>
            <a:pPr lvl="1"/>
            <a:r>
              <a:rPr lang="en-US" altLang="en-US"/>
              <a:t>Base register contains value of smallest physical address</a:t>
            </a:r>
          </a:p>
          <a:p>
            <a:pPr lvl="1"/>
            <a:r>
              <a:rPr lang="en-US" altLang="en-US"/>
              <a:t>Limit register contains range of logical addresses – each logical address must be less than the limit register </a:t>
            </a:r>
          </a:p>
          <a:p>
            <a:pPr lvl="1"/>
            <a:r>
              <a:rPr lang="en-US" altLang="en-US"/>
              <a:t>MMU maps logical address </a:t>
            </a:r>
            <a:r>
              <a:rPr lang="en-US" altLang="en-US" i="1"/>
              <a:t>dynamically</a:t>
            </a:r>
          </a:p>
          <a:p>
            <a:pPr lvl="1"/>
            <a:r>
              <a:rPr lang="en-US" altLang="en-US"/>
              <a:t>Can then allow actions such as kernel code being </a:t>
            </a:r>
            <a:r>
              <a:rPr lang="en-US" altLang="en-US" b="1">
                <a:solidFill>
                  <a:srgbClr val="0000FF"/>
                </a:solidFill>
              </a:rPr>
              <a:t>transient </a:t>
            </a:r>
            <a:r>
              <a:rPr lang="en-US" altLang="en-US"/>
              <a:t>and kernel changing size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D7AEEF8-4559-E7A1-C54F-65556C588381}"/>
              </a:ext>
            </a:extLst>
          </p:cNvPr>
          <p:cNvSpPr>
            <a:spLocks noGrp="1" noChangeArrowheads="1"/>
          </p:cNvSpPr>
          <p:nvPr>
            <p:ph type="title"/>
          </p:nvPr>
        </p:nvSpPr>
        <p:spPr>
          <a:xfrm>
            <a:off x="1003300" y="166688"/>
            <a:ext cx="8442325" cy="576262"/>
          </a:xfrm>
        </p:spPr>
        <p:txBody>
          <a:bodyPr/>
          <a:lstStyle/>
          <a:p>
            <a:pPr eaLnBrk="1" hangingPunct="1"/>
            <a:r>
              <a:rPr lang="en-US" altLang="en-US" sz="2400"/>
              <a:t>Hardware Support for Relocation and Limit Registers</a:t>
            </a:r>
          </a:p>
        </p:txBody>
      </p:sp>
      <p:pic>
        <p:nvPicPr>
          <p:cNvPr id="43011" name="Picture 4" descr="8">
            <a:extLst>
              <a:ext uri="{FF2B5EF4-FFF2-40B4-BE49-F238E27FC236}">
                <a16:creationId xmlns:a16="http://schemas.microsoft.com/office/drawing/2014/main" id="{10E26DFD-ACA8-FA3C-03D1-42E6D072C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272A474-7195-97DF-A879-779FBF3A1E25}"/>
              </a:ext>
            </a:extLst>
          </p:cNvPr>
          <p:cNvSpPr>
            <a:spLocks noGrp="1" noChangeArrowheads="1"/>
          </p:cNvSpPr>
          <p:nvPr>
            <p:ph type="title"/>
          </p:nvPr>
        </p:nvSpPr>
        <p:spPr>
          <a:xfrm>
            <a:off x="914400" y="598488"/>
            <a:ext cx="7740650" cy="615950"/>
          </a:xfrm>
        </p:spPr>
        <p:txBody>
          <a:bodyPr/>
          <a:lstStyle/>
          <a:p>
            <a:pPr eaLnBrk="1" hangingPunct="1"/>
            <a:r>
              <a:rPr lang="en-US" altLang="en-US"/>
              <a:t>Multiple-partition allocation</a:t>
            </a:r>
            <a:br>
              <a:rPr lang="en-US" altLang="en-US"/>
            </a:br>
            <a:endParaRPr lang="en-US" altLang="en-US"/>
          </a:p>
        </p:txBody>
      </p:sp>
      <p:sp>
        <p:nvSpPr>
          <p:cNvPr id="45059" name="Rectangle 3">
            <a:extLst>
              <a:ext uri="{FF2B5EF4-FFF2-40B4-BE49-F238E27FC236}">
                <a16:creationId xmlns:a16="http://schemas.microsoft.com/office/drawing/2014/main" id="{21424B37-DDC2-818C-77C1-AB5CD0C18431}"/>
              </a:ext>
            </a:extLst>
          </p:cNvPr>
          <p:cNvSpPr>
            <a:spLocks noGrp="1" noChangeArrowheads="1"/>
          </p:cNvSpPr>
          <p:nvPr>
            <p:ph type="body" idx="1"/>
          </p:nvPr>
        </p:nvSpPr>
        <p:spPr>
          <a:xfrm>
            <a:off x="787400" y="1004888"/>
            <a:ext cx="7770813" cy="3262312"/>
          </a:xfrm>
        </p:spPr>
        <p:txBody>
          <a:bodyPr/>
          <a:lstStyle/>
          <a:p>
            <a:r>
              <a:rPr lang="en-US" altLang="en-US"/>
              <a:t>Multiple-partition allocation</a:t>
            </a:r>
          </a:p>
          <a:p>
            <a:pPr lvl="1"/>
            <a:r>
              <a:rPr lang="en-US" altLang="en-US" sz="1600"/>
              <a:t>Degree of multiprogramming limited by number of partitions</a:t>
            </a:r>
          </a:p>
          <a:p>
            <a:pPr lvl="1"/>
            <a:r>
              <a:rPr lang="en-US" altLang="en-US" sz="1600" b="1">
                <a:solidFill>
                  <a:srgbClr val="0000FF"/>
                </a:solidFill>
              </a:rPr>
              <a:t>Variable-partition </a:t>
            </a:r>
            <a:r>
              <a:rPr lang="en-US" altLang="en-US" sz="1600"/>
              <a:t>sizes for efficiency (sized to a given process’ needs)</a:t>
            </a:r>
          </a:p>
          <a:p>
            <a:pPr lvl="1"/>
            <a:r>
              <a:rPr lang="en-US" altLang="en-US" sz="1600" b="1">
                <a:solidFill>
                  <a:srgbClr val="0000FF"/>
                </a:solidFill>
              </a:rPr>
              <a:t>Hole</a:t>
            </a:r>
            <a:r>
              <a:rPr lang="en-US" altLang="en-US" sz="1600"/>
              <a:t> – block of available memory; holes of various size are scattered throughout memory</a:t>
            </a:r>
          </a:p>
          <a:p>
            <a:pPr lvl="1"/>
            <a:r>
              <a:rPr lang="en-US" altLang="en-US" sz="1600"/>
              <a:t>When a process arrives, it is allocated memory from a hole large enough to accommodate it</a:t>
            </a:r>
          </a:p>
          <a:p>
            <a:pPr lvl="1"/>
            <a:r>
              <a:rPr lang="en-US" altLang="en-US" sz="1600"/>
              <a:t>Process exiting frees its partition, adjacent free partitions combined</a:t>
            </a:r>
          </a:p>
          <a:p>
            <a:pPr lvl="1"/>
            <a:r>
              <a:rPr lang="en-US" altLang="en-US" sz="1600"/>
              <a:t>Operating system maintains information about:</a:t>
            </a:r>
            <a:br>
              <a:rPr lang="en-US" altLang="en-US" sz="1600"/>
            </a:br>
            <a:r>
              <a:rPr lang="en-US" altLang="en-US" sz="1600"/>
              <a:t>a) allocated partitions    b) free partitions (hole)</a:t>
            </a:r>
          </a:p>
        </p:txBody>
      </p:sp>
      <p:pic>
        <p:nvPicPr>
          <p:cNvPr id="45060" name="Picture 3">
            <a:extLst>
              <a:ext uri="{FF2B5EF4-FFF2-40B4-BE49-F238E27FC236}">
                <a16:creationId xmlns:a16="http://schemas.microsoft.com/office/drawing/2014/main" id="{C9657AF3-A01D-7F81-FB03-A84CE1E00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538" y="4178300"/>
            <a:ext cx="66754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F21E281-6C03-0569-A467-F6C025425C1E}"/>
              </a:ext>
            </a:extLst>
          </p:cNvPr>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47107" name="Rectangle 3">
            <a:extLst>
              <a:ext uri="{FF2B5EF4-FFF2-40B4-BE49-F238E27FC236}">
                <a16:creationId xmlns:a16="http://schemas.microsoft.com/office/drawing/2014/main" id="{C3E38C63-8A2F-160B-8510-0D52EF8185AF}"/>
              </a:ext>
            </a:extLst>
          </p:cNvPr>
          <p:cNvSpPr>
            <a:spLocks noGrp="1" noChangeArrowheads="1"/>
          </p:cNvSpPr>
          <p:nvPr>
            <p:ph type="body" idx="1"/>
          </p:nvPr>
        </p:nvSpPr>
        <p:spPr>
          <a:xfrm>
            <a:off x="1179513" y="1709738"/>
            <a:ext cx="7062787" cy="3624262"/>
          </a:xfrm>
        </p:spPr>
        <p:txBody>
          <a:bodyPr/>
          <a:lstStyle/>
          <a:p>
            <a:pPr>
              <a:lnSpc>
                <a:spcPct val="90000"/>
              </a:lnSpc>
            </a:pPr>
            <a:r>
              <a:rPr lang="en-US" altLang="en-US" b="1">
                <a:solidFill>
                  <a:srgbClr val="3366FF"/>
                </a:solidFill>
              </a:rPr>
              <a:t>First-fit</a:t>
            </a:r>
            <a:r>
              <a:rPr lang="en-US" altLang="en-US"/>
              <a:t>:  Allocate the </a:t>
            </a:r>
            <a:r>
              <a:rPr lang="en-US" altLang="en-US" b="1" i="1"/>
              <a:t>first</a:t>
            </a:r>
            <a:r>
              <a:rPr lang="en-US" altLang="en-US"/>
              <a:t> hole that is big enough</a:t>
            </a:r>
          </a:p>
          <a:p>
            <a:pPr>
              <a:lnSpc>
                <a:spcPct val="90000"/>
              </a:lnSpc>
              <a:buFont typeface="Monotype Sorts" pitchFamily="-84" charset="2"/>
              <a:buNone/>
            </a:pPr>
            <a:endParaRPr lang="en-US" altLang="en-US"/>
          </a:p>
          <a:p>
            <a:pPr>
              <a:lnSpc>
                <a:spcPct val="90000"/>
              </a:lnSpc>
            </a:pPr>
            <a:r>
              <a:rPr lang="en-US" altLang="en-US" b="1">
                <a:solidFill>
                  <a:srgbClr val="3366FF"/>
                </a:solidFill>
              </a:rPr>
              <a:t>Best-fit</a:t>
            </a:r>
            <a:r>
              <a:rPr lang="en-US" altLang="en-US"/>
              <a:t>:  Allocate the </a:t>
            </a:r>
            <a:r>
              <a:rPr lang="en-US" altLang="en-US" b="1" i="1"/>
              <a:t>smallest</a:t>
            </a:r>
            <a:r>
              <a:rPr lang="en-US" altLang="en-US"/>
              <a:t> hole that is big enough; must search entire list, unless ordered by size  </a:t>
            </a:r>
          </a:p>
          <a:p>
            <a:pPr lvl="1">
              <a:lnSpc>
                <a:spcPct val="90000"/>
              </a:lnSpc>
            </a:pPr>
            <a:r>
              <a:rPr lang="en-US" altLang="en-US"/>
              <a:t>Produces the smallest leftover hole</a:t>
            </a:r>
          </a:p>
          <a:p>
            <a:pPr lvl="1">
              <a:lnSpc>
                <a:spcPct val="90000"/>
              </a:lnSpc>
              <a:buFont typeface="Monotype Sorts" pitchFamily="-84" charset="2"/>
              <a:buNone/>
            </a:pPr>
            <a:endParaRPr lang="en-US" altLang="en-US"/>
          </a:p>
          <a:p>
            <a:pPr>
              <a:lnSpc>
                <a:spcPct val="90000"/>
              </a:lnSpc>
            </a:pPr>
            <a:r>
              <a:rPr lang="en-US" altLang="en-US" b="1">
                <a:solidFill>
                  <a:srgbClr val="3366FF"/>
                </a:solidFill>
              </a:rPr>
              <a:t>Worst-fit</a:t>
            </a:r>
            <a:r>
              <a:rPr lang="en-US" altLang="en-US"/>
              <a:t>:  Allocate the </a:t>
            </a:r>
            <a:r>
              <a:rPr lang="en-US" altLang="en-US" b="1" i="1"/>
              <a:t>largest</a:t>
            </a:r>
            <a:r>
              <a:rPr lang="en-US" altLang="en-US"/>
              <a:t> hole; must also search entire list  </a:t>
            </a:r>
          </a:p>
          <a:p>
            <a:pPr lvl="1">
              <a:lnSpc>
                <a:spcPct val="90000"/>
              </a:lnSpc>
            </a:pPr>
            <a:r>
              <a:rPr lang="en-US" altLang="en-US"/>
              <a:t>Produces the largest leftover hole</a:t>
            </a:r>
          </a:p>
        </p:txBody>
      </p:sp>
      <p:sp>
        <p:nvSpPr>
          <p:cNvPr id="47108" name="Text Box 4">
            <a:extLst>
              <a:ext uri="{FF2B5EF4-FFF2-40B4-BE49-F238E27FC236}">
                <a16:creationId xmlns:a16="http://schemas.microsoft.com/office/drawing/2014/main" id="{486D7E65-190D-DB62-AE08-F690F44CB47C}"/>
              </a:ext>
            </a:extLst>
          </p:cNvPr>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
        <p:nvSpPr>
          <p:cNvPr id="47109" name="Text Box 5">
            <a:extLst>
              <a:ext uri="{FF2B5EF4-FFF2-40B4-BE49-F238E27FC236}">
                <a16:creationId xmlns:a16="http://schemas.microsoft.com/office/drawing/2014/main" id="{71255A63-E050-CA02-ECA3-CF0D6E45D70C}"/>
              </a:ext>
            </a:extLst>
          </p:cNvPr>
          <p:cNvSpPr txBox="1">
            <a:spLocks noChangeArrowheads="1"/>
          </p:cNvSpPr>
          <p:nvPr/>
        </p:nvSpPr>
        <p:spPr bwMode="auto">
          <a:xfrm>
            <a:off x="1046163" y="4621213"/>
            <a:ext cx="760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First-fit and best-fit better than worst-fit in terms of speed and storage utilization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a:extLst>
              <a:ext uri="{FF2B5EF4-FFF2-40B4-BE49-F238E27FC236}">
                <a16:creationId xmlns:a16="http://schemas.microsoft.com/office/drawing/2014/main" id="{E87370C1-F704-6C53-B9E4-1F7C57E7EF1D}"/>
              </a:ext>
            </a:extLst>
          </p:cNvPr>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49155" name="Rectangle 1027">
            <a:extLst>
              <a:ext uri="{FF2B5EF4-FFF2-40B4-BE49-F238E27FC236}">
                <a16:creationId xmlns:a16="http://schemas.microsoft.com/office/drawing/2014/main" id="{466FC399-6892-1595-1BB6-234EB0DD6BFE}"/>
              </a:ext>
            </a:extLst>
          </p:cNvPr>
          <p:cNvSpPr>
            <a:spLocks noGrp="1" noChangeArrowheads="1"/>
          </p:cNvSpPr>
          <p:nvPr>
            <p:ph type="body" idx="1"/>
          </p:nvPr>
        </p:nvSpPr>
        <p:spPr>
          <a:xfrm>
            <a:off x="950913" y="1114425"/>
            <a:ext cx="6918325" cy="2625725"/>
          </a:xfrm>
        </p:spPr>
        <p:txBody>
          <a:bodyPr/>
          <a:lstStyle/>
          <a:p>
            <a:r>
              <a:rPr lang="en-US" altLang="en-US" b="1" dirty="0">
                <a:solidFill>
                  <a:srgbClr val="3366FF"/>
                </a:solidFill>
              </a:rPr>
              <a:t>Internal fragmentation </a:t>
            </a:r>
            <a:r>
              <a:rPr lang="en-US" altLang="en-US" dirty="0"/>
              <a:t>occurs when fixed sized memory blocks are allocated to the process without concerning about the size of the process, and </a:t>
            </a:r>
            <a:r>
              <a:rPr lang="en-US" altLang="en-US" b="1" dirty="0">
                <a:solidFill>
                  <a:srgbClr val="3366FF"/>
                </a:solidFill>
              </a:rPr>
              <a:t>External fragmentation </a:t>
            </a:r>
            <a:r>
              <a:rPr lang="en-US" altLang="en-US" dirty="0"/>
              <a:t>occurs when the processes are allocated memory dynamically.</a:t>
            </a:r>
          </a:p>
          <a:p>
            <a:r>
              <a:rPr lang="en-US" altLang="en-US" dirty="0"/>
              <a:t>First fit analysis reveals that given </a:t>
            </a:r>
            <a:r>
              <a:rPr lang="en-US" altLang="en-US" i="1" dirty="0"/>
              <a:t>N</a:t>
            </a:r>
            <a:r>
              <a:rPr lang="en-US" altLang="en-US" dirty="0"/>
              <a:t> blocks allocated, 0.5 </a:t>
            </a:r>
            <a:r>
              <a:rPr lang="en-US" altLang="en-US" i="1" dirty="0"/>
              <a:t>N</a:t>
            </a:r>
            <a:r>
              <a:rPr lang="en-US" altLang="en-US" dirty="0"/>
              <a:t> blocks lost to fragmentation</a:t>
            </a:r>
          </a:p>
          <a:p>
            <a:pPr lvl="1"/>
            <a:r>
              <a:rPr lang="en-US" altLang="en-US" dirty="0"/>
              <a:t>1/3 may be unusable -&gt; </a:t>
            </a:r>
            <a:r>
              <a:rPr lang="en-US" altLang="en-US" b="1" dirty="0">
                <a:solidFill>
                  <a:srgbClr val="3366FF"/>
                </a:solidFill>
              </a:rPr>
              <a:t>50-percent rule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7FE240E9-FC7A-AFF6-DB7D-527D8FDD97EC}"/>
              </a:ext>
            </a:extLst>
          </p:cNvPr>
          <p:cNvSpPr>
            <a:spLocks noGrp="1"/>
          </p:cNvSpPr>
          <p:nvPr>
            <p:ph type="title"/>
          </p:nvPr>
        </p:nvSpPr>
        <p:spPr>
          <a:xfrm>
            <a:off x="115888" y="388938"/>
            <a:ext cx="9923462" cy="576262"/>
          </a:xfrm>
        </p:spPr>
        <p:txBody>
          <a:bodyPr/>
          <a:lstStyle/>
          <a:p>
            <a:r>
              <a:rPr lang="en-US" altLang="en-US"/>
              <a:t>Internal Fragmentation Vs. External Fragmentation </a:t>
            </a:r>
          </a:p>
        </p:txBody>
      </p:sp>
      <p:sp>
        <p:nvSpPr>
          <p:cNvPr id="51203" name="Content Placeholder 2">
            <a:extLst>
              <a:ext uri="{FF2B5EF4-FFF2-40B4-BE49-F238E27FC236}">
                <a16:creationId xmlns:a16="http://schemas.microsoft.com/office/drawing/2014/main" id="{2789AA52-2C48-798B-0F89-983D69B34C5E}"/>
              </a:ext>
            </a:extLst>
          </p:cNvPr>
          <p:cNvSpPr>
            <a:spLocks noGrp="1"/>
          </p:cNvSpPr>
          <p:nvPr>
            <p:ph idx="1"/>
          </p:nvPr>
        </p:nvSpPr>
        <p:spPr/>
        <p:txBody>
          <a:bodyPr/>
          <a:lstStyle/>
          <a:p>
            <a:endParaRPr lang="en-US" altLang="en-US"/>
          </a:p>
        </p:txBody>
      </p:sp>
      <p:pic>
        <p:nvPicPr>
          <p:cNvPr id="51204" name="Picture 2" descr="https://media.geeksforgeeks.org/wp-content/uploads/20190924115421/Untitled-Diagram-146.png">
            <a:extLst>
              <a:ext uri="{FF2B5EF4-FFF2-40B4-BE49-F238E27FC236}">
                <a16:creationId xmlns:a16="http://schemas.microsoft.com/office/drawing/2014/main" id="{C9B7FF09-4C83-479F-CC22-5934867AF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965200"/>
            <a:ext cx="372427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1">
            <a:extLst>
              <a:ext uri="{FF2B5EF4-FFF2-40B4-BE49-F238E27FC236}">
                <a16:creationId xmlns:a16="http://schemas.microsoft.com/office/drawing/2014/main" id="{422DC7DB-4FAE-4537-93B9-7B1854BE38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333750"/>
            <a:ext cx="58674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A9F2AC7-54FE-7604-FBB1-A7314031DC1D}"/>
              </a:ext>
            </a:extLst>
          </p:cNvPr>
          <p:cNvSpPr>
            <a:spLocks noGrp="1"/>
          </p:cNvSpPr>
          <p:nvPr>
            <p:ph type="title"/>
          </p:nvPr>
        </p:nvSpPr>
        <p:spPr/>
        <p:txBody>
          <a:bodyPr/>
          <a:lstStyle/>
          <a:p>
            <a:endParaRPr lang="en-US" altLang="en-US"/>
          </a:p>
        </p:txBody>
      </p:sp>
      <p:sp>
        <p:nvSpPr>
          <p:cNvPr id="52227" name="Content Placeholder 2">
            <a:extLst>
              <a:ext uri="{FF2B5EF4-FFF2-40B4-BE49-F238E27FC236}">
                <a16:creationId xmlns:a16="http://schemas.microsoft.com/office/drawing/2014/main" id="{F507D9C4-DC62-870E-535A-6A1BBE179DFA}"/>
              </a:ext>
            </a:extLst>
          </p:cNvPr>
          <p:cNvSpPr>
            <a:spLocks noGrp="1"/>
          </p:cNvSpPr>
          <p:nvPr>
            <p:ph idx="1"/>
          </p:nvPr>
        </p:nvSpPr>
        <p:spPr/>
        <p:txBody>
          <a:bodyPr/>
          <a:lstStyle/>
          <a:p>
            <a:endParaRPr lang="en-US" altLang="en-US"/>
          </a:p>
        </p:txBody>
      </p:sp>
      <p:pic>
        <p:nvPicPr>
          <p:cNvPr id="52228" name="Picture 3">
            <a:extLst>
              <a:ext uri="{FF2B5EF4-FFF2-40B4-BE49-F238E27FC236}">
                <a16:creationId xmlns:a16="http://schemas.microsoft.com/office/drawing/2014/main" id="{B9A73934-B636-946B-801C-A4693F99B5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30175"/>
            <a:ext cx="7981950"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7F924B18-9561-911B-3DEF-3CE45C4B76F9}"/>
              </a:ext>
            </a:extLst>
          </p:cNvPr>
          <p:cNvSpPr>
            <a:spLocks noGrp="1" noChangeArrowheads="1"/>
          </p:cNvSpPr>
          <p:nvPr>
            <p:ph type="title"/>
          </p:nvPr>
        </p:nvSpPr>
        <p:spPr>
          <a:xfrm>
            <a:off x="457200" y="136525"/>
            <a:ext cx="8229600" cy="576263"/>
          </a:xfrm>
        </p:spPr>
        <p:txBody>
          <a:bodyPr/>
          <a:lstStyle/>
          <a:p>
            <a:r>
              <a:rPr lang="en-US" altLang="en-US"/>
              <a:t>Fragmentation (Cont.)</a:t>
            </a:r>
          </a:p>
        </p:txBody>
      </p:sp>
      <p:sp>
        <p:nvSpPr>
          <p:cNvPr id="53251" name="Content Placeholder 2">
            <a:extLst>
              <a:ext uri="{FF2B5EF4-FFF2-40B4-BE49-F238E27FC236}">
                <a16:creationId xmlns:a16="http://schemas.microsoft.com/office/drawing/2014/main" id="{9A9E9540-7910-43B1-BBF3-FF45B6D8369B}"/>
              </a:ext>
            </a:extLst>
          </p:cNvPr>
          <p:cNvSpPr>
            <a:spLocks noGrp="1" noChangeArrowheads="1"/>
          </p:cNvSpPr>
          <p:nvPr>
            <p:ph idx="1"/>
          </p:nvPr>
        </p:nvSpPr>
        <p:spPr>
          <a:xfrm>
            <a:off x="901700" y="1154113"/>
            <a:ext cx="6959600" cy="4530725"/>
          </a:xfrm>
        </p:spPr>
        <p:txBody>
          <a:bodyPr/>
          <a:lstStyle/>
          <a:p>
            <a:r>
              <a:rPr lang="en-US" altLang="en-US"/>
              <a:t>Reduce external fragmentation by </a:t>
            </a:r>
            <a:r>
              <a:rPr lang="en-US" altLang="en-US" b="1">
                <a:solidFill>
                  <a:srgbClr val="3366FF"/>
                </a:solidFill>
              </a:rPr>
              <a:t>compaction</a:t>
            </a:r>
          </a:p>
          <a:p>
            <a:pPr lvl="1"/>
            <a:r>
              <a:rPr lang="en-US" altLang="en-US"/>
              <a:t>Shuffle memory contents to place all free memory together in one large block</a:t>
            </a:r>
          </a:p>
          <a:p>
            <a:pPr lvl="1"/>
            <a:r>
              <a:rPr lang="en-US" altLang="en-US"/>
              <a:t>Compaction is possible </a:t>
            </a:r>
            <a:r>
              <a:rPr lang="en-US" altLang="en-US" i="1"/>
              <a:t>only</a:t>
            </a:r>
            <a:r>
              <a:rPr lang="en-US" altLang="en-US"/>
              <a:t> if relocation is dynamic, and is done at execution time</a:t>
            </a:r>
          </a:p>
          <a:p>
            <a:pPr lvl="1"/>
            <a:r>
              <a:rPr lang="en-US" altLang="en-US"/>
              <a:t>I/O problem</a:t>
            </a:r>
          </a:p>
          <a:p>
            <a:pPr lvl="2"/>
            <a:r>
              <a:rPr lang="en-US" altLang="en-US"/>
              <a:t>Latch job in memory while it is involved in I/O</a:t>
            </a:r>
          </a:p>
          <a:p>
            <a:pPr lvl="2"/>
            <a:r>
              <a:rPr lang="en-US" altLang="en-US"/>
              <a:t>Do I/O only into OS buffers</a:t>
            </a:r>
          </a:p>
          <a:p>
            <a:r>
              <a:rPr lang="en-US" altLang="en-US"/>
              <a:t>Now consider that backing store has same fragmentation problems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3DF21A9-320A-C859-0F0D-0378B8BD413C}"/>
              </a:ext>
            </a:extLst>
          </p:cNvPr>
          <p:cNvSpPr>
            <a:spLocks noGrp="1" noChangeArrowheads="1"/>
          </p:cNvSpPr>
          <p:nvPr>
            <p:ph type="title"/>
          </p:nvPr>
        </p:nvSpPr>
        <p:spPr>
          <a:xfrm>
            <a:off x="457200" y="182563"/>
            <a:ext cx="8229600" cy="576262"/>
          </a:xfrm>
        </p:spPr>
        <p:txBody>
          <a:bodyPr/>
          <a:lstStyle/>
          <a:p>
            <a:pPr eaLnBrk="1" hangingPunct="1"/>
            <a:r>
              <a:rPr lang="en-US" altLang="en-US"/>
              <a:t>Segmentation</a:t>
            </a:r>
          </a:p>
        </p:txBody>
      </p:sp>
      <p:sp>
        <p:nvSpPr>
          <p:cNvPr id="54275" name="Rectangle 3">
            <a:extLst>
              <a:ext uri="{FF2B5EF4-FFF2-40B4-BE49-F238E27FC236}">
                <a16:creationId xmlns:a16="http://schemas.microsoft.com/office/drawing/2014/main" id="{B72ABAE1-51E1-8D97-867B-6C0FC564F3F6}"/>
              </a:ext>
            </a:extLst>
          </p:cNvPr>
          <p:cNvSpPr>
            <a:spLocks noGrp="1" noChangeArrowheads="1"/>
          </p:cNvSpPr>
          <p:nvPr>
            <p:ph type="body" idx="1"/>
          </p:nvPr>
        </p:nvSpPr>
        <p:spPr>
          <a:xfrm>
            <a:off x="873125" y="1157288"/>
            <a:ext cx="7702550" cy="4940300"/>
          </a:xfrm>
        </p:spPr>
        <p:txBody>
          <a:bodyPr/>
          <a:lstStyle/>
          <a:p>
            <a:pPr>
              <a:lnSpc>
                <a:spcPct val="90000"/>
              </a:lnSpc>
              <a:tabLst>
                <a:tab pos="1831975" algn="l"/>
              </a:tabLst>
            </a:pPr>
            <a:r>
              <a:rPr lang="en-US" altLang="en-US"/>
              <a:t>Memory-management scheme that supports user view of memory </a:t>
            </a:r>
            <a:endParaRPr lang="en-US" altLang="en-US" sz="800"/>
          </a:p>
          <a:p>
            <a:pPr>
              <a:lnSpc>
                <a:spcPct val="90000"/>
              </a:lnSpc>
              <a:tabLst>
                <a:tab pos="1831975" algn="l"/>
              </a:tabLst>
            </a:pPr>
            <a:r>
              <a:rPr lang="en-US" altLang="en-US"/>
              <a:t>A program is a collection of segments</a:t>
            </a:r>
          </a:p>
          <a:p>
            <a:pPr lvl="1">
              <a:lnSpc>
                <a:spcPct val="90000"/>
              </a:lnSpc>
              <a:tabLst>
                <a:tab pos="1831975" algn="l"/>
              </a:tabLst>
            </a:pPr>
            <a:r>
              <a:rPr lang="en-US" altLang="en-US"/>
              <a:t>A segment is a logical unit such as:</a:t>
            </a:r>
          </a:p>
          <a:p>
            <a:pPr>
              <a:lnSpc>
                <a:spcPct val="90000"/>
              </a:lnSpc>
              <a:buFont typeface="Monotype Sorts" pitchFamily="-84" charset="2"/>
              <a:buNone/>
              <a:tabLst>
                <a:tab pos="1831975" algn="l"/>
              </a:tabLst>
            </a:pPr>
            <a:r>
              <a:rPr lang="en-US" altLang="en-US"/>
              <a:t>		main program</a:t>
            </a:r>
          </a:p>
          <a:p>
            <a:pPr>
              <a:lnSpc>
                <a:spcPct val="90000"/>
              </a:lnSpc>
              <a:buFont typeface="Monotype Sorts" pitchFamily="-84" charset="2"/>
              <a:buNone/>
              <a:tabLst>
                <a:tab pos="1831975" algn="l"/>
              </a:tabLst>
            </a:pPr>
            <a:r>
              <a:rPr lang="en-US" altLang="en-US"/>
              <a:t>		procedure </a:t>
            </a:r>
          </a:p>
          <a:p>
            <a:pPr>
              <a:lnSpc>
                <a:spcPct val="90000"/>
              </a:lnSpc>
              <a:buFont typeface="Monotype Sorts" pitchFamily="-84" charset="2"/>
              <a:buNone/>
              <a:tabLst>
                <a:tab pos="1831975" algn="l"/>
              </a:tabLst>
            </a:pPr>
            <a:r>
              <a:rPr lang="en-US" altLang="en-US"/>
              <a:t>		function</a:t>
            </a:r>
          </a:p>
          <a:p>
            <a:pPr>
              <a:lnSpc>
                <a:spcPct val="90000"/>
              </a:lnSpc>
              <a:buFont typeface="Monotype Sorts" pitchFamily="-84" charset="2"/>
              <a:buNone/>
              <a:tabLst>
                <a:tab pos="1831975" algn="l"/>
              </a:tabLst>
            </a:pPr>
            <a:r>
              <a:rPr lang="en-US" altLang="en-US"/>
              <a:t>		method</a:t>
            </a:r>
          </a:p>
          <a:p>
            <a:pPr>
              <a:lnSpc>
                <a:spcPct val="90000"/>
              </a:lnSpc>
              <a:buFont typeface="Monotype Sorts" pitchFamily="-84" charset="2"/>
              <a:buNone/>
              <a:tabLst>
                <a:tab pos="1831975" algn="l"/>
              </a:tabLst>
            </a:pPr>
            <a:r>
              <a:rPr lang="en-US" altLang="en-US"/>
              <a:t>		object</a:t>
            </a:r>
          </a:p>
          <a:p>
            <a:pPr>
              <a:lnSpc>
                <a:spcPct val="90000"/>
              </a:lnSpc>
              <a:buFont typeface="Monotype Sorts" pitchFamily="-84" charset="2"/>
              <a:buNone/>
              <a:tabLst>
                <a:tab pos="1831975" algn="l"/>
              </a:tabLst>
            </a:pPr>
            <a:r>
              <a:rPr lang="en-US" altLang="en-US"/>
              <a:t>		local variables, global variables</a:t>
            </a:r>
          </a:p>
          <a:p>
            <a:pPr>
              <a:lnSpc>
                <a:spcPct val="90000"/>
              </a:lnSpc>
              <a:buFont typeface="Monotype Sorts" pitchFamily="-84" charset="2"/>
              <a:buNone/>
              <a:tabLst>
                <a:tab pos="1831975" algn="l"/>
              </a:tabLst>
            </a:pPr>
            <a:r>
              <a:rPr lang="en-US" altLang="en-US"/>
              <a:t>		common block</a:t>
            </a:r>
          </a:p>
          <a:p>
            <a:pPr>
              <a:lnSpc>
                <a:spcPct val="90000"/>
              </a:lnSpc>
              <a:buFont typeface="Monotype Sorts" pitchFamily="-84" charset="2"/>
              <a:buNone/>
              <a:tabLst>
                <a:tab pos="1831975" algn="l"/>
              </a:tabLst>
            </a:pPr>
            <a:r>
              <a:rPr lang="en-US" altLang="en-US"/>
              <a:t>		stack</a:t>
            </a:r>
          </a:p>
          <a:p>
            <a:pPr>
              <a:lnSpc>
                <a:spcPct val="90000"/>
              </a:lnSpc>
              <a:buFont typeface="Monotype Sorts" pitchFamily="-84" charset="2"/>
              <a:buNone/>
              <a:tabLst>
                <a:tab pos="1831975" algn="l"/>
              </a:tabLst>
            </a:pPr>
            <a:r>
              <a:rPr lang="en-US" altLang="en-US"/>
              <a:t>		symbol table</a:t>
            </a:r>
          </a:p>
          <a:p>
            <a:pPr>
              <a:lnSpc>
                <a:spcPct val="90000"/>
              </a:lnSpc>
              <a:buFont typeface="Monotype Sorts" pitchFamily="-84" charset="2"/>
              <a:buNone/>
              <a:tabLst>
                <a:tab pos="1831975" algn="l"/>
              </a:tabLst>
            </a:pPr>
            <a:r>
              <a:rPr lang="en-US" altLang="en-US"/>
              <a:t>		arrays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237A965-C3D1-EAF6-700D-D85E34C39D38}"/>
              </a:ext>
            </a:extLst>
          </p:cNvPr>
          <p:cNvSpPr>
            <a:spLocks noGrp="1" noChangeArrowheads="1"/>
          </p:cNvSpPr>
          <p:nvPr>
            <p:ph type="title"/>
          </p:nvPr>
        </p:nvSpPr>
        <p:spPr>
          <a:xfrm>
            <a:off x="457200" y="125413"/>
            <a:ext cx="8229600" cy="576262"/>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9E03630C-6CE2-D842-F8CE-FB4F7358CD82}"/>
              </a:ext>
            </a:extLst>
          </p:cNvPr>
          <p:cNvSpPr>
            <a:spLocks noGrp="1" noChangeArrowheads="1"/>
          </p:cNvSpPr>
          <p:nvPr>
            <p:ph type="body" idx="1"/>
          </p:nvPr>
        </p:nvSpPr>
        <p:spPr>
          <a:xfrm>
            <a:off x="890588" y="1171575"/>
            <a:ext cx="6627812" cy="4440238"/>
          </a:xfrm>
        </p:spPr>
        <p:txBody>
          <a:bodyPr/>
          <a:lstStyle/>
          <a:p>
            <a:r>
              <a:rPr lang="en-US" altLang="en-US"/>
              <a:t>To provide a detailed description of various ways of organizing memory hardware</a:t>
            </a:r>
          </a:p>
          <a:p>
            <a:r>
              <a:rPr lang="en-US" altLang="en-US"/>
              <a:t>To discuss various memory-management techniques, including paging and segmentation</a:t>
            </a:r>
          </a:p>
          <a:p>
            <a:r>
              <a:rPr lang="en-US" altLang="en-US"/>
              <a:t>To provide a detailed description of the Intel Pentium, which supports both pure segmentation and segmentation with paging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AC44F5E-4107-6102-9851-2F0EB9E8C070}"/>
              </a:ext>
            </a:extLst>
          </p:cNvPr>
          <p:cNvSpPr>
            <a:spLocks noGrp="1" noChangeArrowheads="1"/>
          </p:cNvSpPr>
          <p:nvPr>
            <p:ph type="title"/>
          </p:nvPr>
        </p:nvSpPr>
        <p:spPr>
          <a:xfrm>
            <a:off x="457200" y="182563"/>
            <a:ext cx="8229600" cy="576262"/>
          </a:xfrm>
        </p:spPr>
        <p:txBody>
          <a:bodyPr/>
          <a:lstStyle/>
          <a:p>
            <a:pPr eaLnBrk="1" hangingPunct="1"/>
            <a:r>
              <a:rPr lang="en-US" altLang="en-US"/>
              <a:t>User</a:t>
            </a:r>
            <a:r>
              <a:rPr lang="ja-JP" altLang="en-US"/>
              <a:t>’</a:t>
            </a:r>
            <a:r>
              <a:rPr lang="en-US" altLang="ja-JP"/>
              <a:t>s View of a Program</a:t>
            </a:r>
            <a:endParaRPr lang="en-US" altLang="en-US" sz="2400"/>
          </a:p>
        </p:txBody>
      </p:sp>
      <p:pic>
        <p:nvPicPr>
          <p:cNvPr id="56323" name="Picture 6">
            <a:extLst>
              <a:ext uri="{FF2B5EF4-FFF2-40B4-BE49-F238E27FC236}">
                <a16:creationId xmlns:a16="http://schemas.microsoft.com/office/drawing/2014/main" id="{49ADA587-5E66-D8EE-49C7-263FE1326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EB4FC37-8331-8473-3B50-266305197FA5}"/>
              </a:ext>
            </a:extLst>
          </p:cNvPr>
          <p:cNvSpPr>
            <a:spLocks noGrp="1" noChangeArrowheads="1"/>
          </p:cNvSpPr>
          <p:nvPr>
            <p:ph type="title"/>
          </p:nvPr>
        </p:nvSpPr>
        <p:spPr>
          <a:xfrm>
            <a:off x="885825" y="136525"/>
            <a:ext cx="7800975" cy="576263"/>
          </a:xfrm>
        </p:spPr>
        <p:txBody>
          <a:bodyPr/>
          <a:lstStyle/>
          <a:p>
            <a:pPr eaLnBrk="1" hangingPunct="1"/>
            <a:r>
              <a:rPr lang="en-US" altLang="en-US"/>
              <a:t>Logical View of Segmentation</a:t>
            </a:r>
          </a:p>
        </p:txBody>
      </p:sp>
      <p:sp>
        <p:nvSpPr>
          <p:cNvPr id="58371" name="Oval 3">
            <a:extLst>
              <a:ext uri="{FF2B5EF4-FFF2-40B4-BE49-F238E27FC236}">
                <a16:creationId xmlns:a16="http://schemas.microsoft.com/office/drawing/2014/main" id="{2BCF82D8-C5F1-10F8-97B9-CDAA93B842A9}"/>
              </a:ext>
            </a:extLst>
          </p:cNvPr>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72" name="Rectangle 4">
            <a:extLst>
              <a:ext uri="{FF2B5EF4-FFF2-40B4-BE49-F238E27FC236}">
                <a16:creationId xmlns:a16="http://schemas.microsoft.com/office/drawing/2014/main" id="{5A0B50AF-E837-B218-EAD3-6FD13796C540}"/>
              </a:ext>
            </a:extLst>
          </p:cNvPr>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a:t>1</a:t>
            </a:r>
          </a:p>
        </p:txBody>
      </p:sp>
      <p:sp>
        <p:nvSpPr>
          <p:cNvPr id="58373" name="Rectangle 5">
            <a:extLst>
              <a:ext uri="{FF2B5EF4-FFF2-40B4-BE49-F238E27FC236}">
                <a16:creationId xmlns:a16="http://schemas.microsoft.com/office/drawing/2014/main" id="{243D85C8-86CB-A83C-08D5-4B128AE93379}"/>
              </a:ext>
            </a:extLst>
          </p:cNvPr>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a:t>3</a:t>
            </a:r>
          </a:p>
        </p:txBody>
      </p:sp>
      <p:sp>
        <p:nvSpPr>
          <p:cNvPr id="58374" name="Rectangle 6">
            <a:extLst>
              <a:ext uri="{FF2B5EF4-FFF2-40B4-BE49-F238E27FC236}">
                <a16:creationId xmlns:a16="http://schemas.microsoft.com/office/drawing/2014/main" id="{8CE1A2DB-7B78-7172-7F87-FBB634DB5A60}"/>
              </a:ext>
            </a:extLst>
          </p:cNvPr>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a:t>2</a:t>
            </a:r>
          </a:p>
        </p:txBody>
      </p:sp>
      <p:sp>
        <p:nvSpPr>
          <p:cNvPr id="58375" name="Rectangle 7">
            <a:extLst>
              <a:ext uri="{FF2B5EF4-FFF2-40B4-BE49-F238E27FC236}">
                <a16:creationId xmlns:a16="http://schemas.microsoft.com/office/drawing/2014/main" id="{225EE9CB-CF77-0DEB-CDF8-56DE2E10FF1B}"/>
              </a:ext>
            </a:extLst>
          </p:cNvPr>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a:t>4</a:t>
            </a:r>
          </a:p>
        </p:txBody>
      </p:sp>
      <p:grpSp>
        <p:nvGrpSpPr>
          <p:cNvPr id="58376" name="Group 24">
            <a:extLst>
              <a:ext uri="{FF2B5EF4-FFF2-40B4-BE49-F238E27FC236}">
                <a16:creationId xmlns:a16="http://schemas.microsoft.com/office/drawing/2014/main" id="{FA76F1DE-EA79-36C1-3DCF-F8D4F0687C4F}"/>
              </a:ext>
            </a:extLst>
          </p:cNvPr>
          <p:cNvGrpSpPr>
            <a:grpSpLocks/>
          </p:cNvGrpSpPr>
          <p:nvPr/>
        </p:nvGrpSpPr>
        <p:grpSpPr bwMode="auto">
          <a:xfrm>
            <a:off x="5638800" y="1171575"/>
            <a:ext cx="1143000" cy="3962400"/>
            <a:chOff x="3888" y="1056"/>
            <a:chExt cx="720" cy="2496"/>
          </a:xfrm>
        </p:grpSpPr>
        <p:grpSp>
          <p:nvGrpSpPr>
            <p:cNvPr id="58379" name="Group 11">
              <a:extLst>
                <a:ext uri="{FF2B5EF4-FFF2-40B4-BE49-F238E27FC236}">
                  <a16:creationId xmlns:a16="http://schemas.microsoft.com/office/drawing/2014/main" id="{9DA6BFAC-21D8-92FB-59CB-279A23283629}"/>
                </a:ext>
              </a:extLst>
            </p:cNvPr>
            <p:cNvGrpSpPr>
              <a:grpSpLocks/>
            </p:cNvGrpSpPr>
            <p:nvPr/>
          </p:nvGrpSpPr>
          <p:grpSpPr bwMode="auto">
            <a:xfrm>
              <a:off x="3888" y="1056"/>
              <a:ext cx="720" cy="672"/>
              <a:chOff x="3888" y="1056"/>
              <a:chExt cx="720" cy="672"/>
            </a:xfrm>
          </p:grpSpPr>
          <p:sp>
            <p:nvSpPr>
              <p:cNvPr id="58390" name="Rectangle 8">
                <a:extLst>
                  <a:ext uri="{FF2B5EF4-FFF2-40B4-BE49-F238E27FC236}">
                    <a16:creationId xmlns:a16="http://schemas.microsoft.com/office/drawing/2014/main" id="{B5C6F0E1-C148-8193-0585-C28260D51464}"/>
                  </a:ext>
                </a:extLst>
              </p:cNvPr>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91" name="Line 9">
                <a:extLst>
                  <a:ext uri="{FF2B5EF4-FFF2-40B4-BE49-F238E27FC236}">
                    <a16:creationId xmlns:a16="http://schemas.microsoft.com/office/drawing/2014/main" id="{780F4E06-B1F1-6035-801C-C8910BE0DDBC}"/>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8380" name="Group 12">
              <a:extLst>
                <a:ext uri="{FF2B5EF4-FFF2-40B4-BE49-F238E27FC236}">
                  <a16:creationId xmlns:a16="http://schemas.microsoft.com/office/drawing/2014/main" id="{443F78F8-71DB-5A42-ACB3-74093B21C5E4}"/>
                </a:ext>
              </a:extLst>
            </p:cNvPr>
            <p:cNvGrpSpPr>
              <a:grpSpLocks/>
            </p:cNvGrpSpPr>
            <p:nvPr/>
          </p:nvGrpSpPr>
          <p:grpSpPr bwMode="auto">
            <a:xfrm>
              <a:off x="3888" y="1728"/>
              <a:ext cx="720" cy="672"/>
              <a:chOff x="3888" y="1056"/>
              <a:chExt cx="720" cy="672"/>
            </a:xfrm>
          </p:grpSpPr>
          <p:sp>
            <p:nvSpPr>
              <p:cNvPr id="58388" name="Rectangle 13">
                <a:extLst>
                  <a:ext uri="{FF2B5EF4-FFF2-40B4-BE49-F238E27FC236}">
                    <a16:creationId xmlns:a16="http://schemas.microsoft.com/office/drawing/2014/main" id="{B6C8EB56-F229-AE01-85BB-1407D906075F}"/>
                  </a:ext>
                </a:extLst>
              </p:cNvPr>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89" name="Line 14">
                <a:extLst>
                  <a:ext uri="{FF2B5EF4-FFF2-40B4-BE49-F238E27FC236}">
                    <a16:creationId xmlns:a16="http://schemas.microsoft.com/office/drawing/2014/main" id="{95188E0F-8811-F5CC-AE31-01B8D1A06AB5}"/>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8381" name="Text Box 15">
              <a:extLst>
                <a:ext uri="{FF2B5EF4-FFF2-40B4-BE49-F238E27FC236}">
                  <a16:creationId xmlns:a16="http://schemas.microsoft.com/office/drawing/2014/main" id="{00A644F7-E9FB-A5D3-5D06-B6E23E4BBAD9}"/>
                </a:ext>
              </a:extLst>
            </p:cNvPr>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1</a:t>
              </a:r>
            </a:p>
          </p:txBody>
        </p:sp>
        <p:sp>
          <p:nvSpPr>
            <p:cNvPr id="58382" name="Text Box 16">
              <a:extLst>
                <a:ext uri="{FF2B5EF4-FFF2-40B4-BE49-F238E27FC236}">
                  <a16:creationId xmlns:a16="http://schemas.microsoft.com/office/drawing/2014/main" id="{4B0DF15A-FE05-DFBD-2F6F-35762257EA55}"/>
                </a:ext>
              </a:extLst>
            </p:cNvPr>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4</a:t>
              </a:r>
            </a:p>
          </p:txBody>
        </p:sp>
        <p:sp>
          <p:nvSpPr>
            <p:cNvPr id="58383" name="Rectangle 17">
              <a:extLst>
                <a:ext uri="{FF2B5EF4-FFF2-40B4-BE49-F238E27FC236}">
                  <a16:creationId xmlns:a16="http://schemas.microsoft.com/office/drawing/2014/main" id="{465A27A8-1AAE-76BC-EA2D-F9739DBC28BF}"/>
                </a:ext>
              </a:extLst>
            </p:cNvPr>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84" name="Rectangle 18">
              <a:extLst>
                <a:ext uri="{FF2B5EF4-FFF2-40B4-BE49-F238E27FC236}">
                  <a16:creationId xmlns:a16="http://schemas.microsoft.com/office/drawing/2014/main" id="{4097DB4A-BBC8-3592-6779-08FF2539742F}"/>
                </a:ext>
              </a:extLst>
            </p:cNvPr>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85" name="Line 19">
              <a:extLst>
                <a:ext uri="{FF2B5EF4-FFF2-40B4-BE49-F238E27FC236}">
                  <a16:creationId xmlns:a16="http://schemas.microsoft.com/office/drawing/2014/main" id="{3B778213-AEF8-C612-7270-04957DB0968B}"/>
                </a:ext>
              </a:extLst>
            </p:cNvPr>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86" name="Text Box 20">
              <a:extLst>
                <a:ext uri="{FF2B5EF4-FFF2-40B4-BE49-F238E27FC236}">
                  <a16:creationId xmlns:a16="http://schemas.microsoft.com/office/drawing/2014/main" id="{03209D2A-676A-0EC3-0627-65BCC2C33D08}"/>
                </a:ext>
              </a:extLst>
            </p:cNvPr>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2</a:t>
              </a:r>
            </a:p>
          </p:txBody>
        </p:sp>
        <p:sp>
          <p:nvSpPr>
            <p:cNvPr id="58387" name="Text Box 21">
              <a:extLst>
                <a:ext uri="{FF2B5EF4-FFF2-40B4-BE49-F238E27FC236}">
                  <a16:creationId xmlns:a16="http://schemas.microsoft.com/office/drawing/2014/main" id="{5CFDD277-86C3-46CA-4306-AB5064773B9C}"/>
                </a:ext>
              </a:extLst>
            </p:cNvPr>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3</a:t>
              </a:r>
            </a:p>
          </p:txBody>
        </p:sp>
      </p:grpSp>
      <p:sp>
        <p:nvSpPr>
          <p:cNvPr id="58377" name="Text Box 22">
            <a:extLst>
              <a:ext uri="{FF2B5EF4-FFF2-40B4-BE49-F238E27FC236}">
                <a16:creationId xmlns:a16="http://schemas.microsoft.com/office/drawing/2014/main" id="{8D11D094-E190-061B-1074-F967191F1134}"/>
              </a:ext>
            </a:extLst>
          </p:cNvPr>
          <p:cNvSpPr txBox="1">
            <a:spLocks noChangeArrowheads="1"/>
          </p:cNvSpPr>
          <p:nvPr/>
        </p:nvSpPr>
        <p:spPr bwMode="auto">
          <a:xfrm>
            <a:off x="2016125" y="5254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user space </a:t>
            </a:r>
          </a:p>
        </p:txBody>
      </p:sp>
      <p:sp>
        <p:nvSpPr>
          <p:cNvPr id="58378" name="Text Box 23">
            <a:extLst>
              <a:ext uri="{FF2B5EF4-FFF2-40B4-BE49-F238E27FC236}">
                <a16:creationId xmlns:a16="http://schemas.microsoft.com/office/drawing/2014/main" id="{ABC9903F-CAE2-D3D6-6D3D-33717889F9DD}"/>
              </a:ext>
            </a:extLst>
          </p:cNvPr>
          <p:cNvSpPr txBox="1">
            <a:spLocks noChangeArrowheads="1"/>
          </p:cNvSpPr>
          <p:nvPr/>
        </p:nvSpPr>
        <p:spPr bwMode="auto">
          <a:xfrm>
            <a:off x="4870450" y="5254625"/>
            <a:ext cx="259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physical memory space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1C57A96-417B-008C-75C4-EAA22B1CAD4D}"/>
              </a:ext>
            </a:extLst>
          </p:cNvPr>
          <p:cNvSpPr>
            <a:spLocks noGrp="1" noChangeArrowheads="1"/>
          </p:cNvSpPr>
          <p:nvPr>
            <p:ph type="title"/>
          </p:nvPr>
        </p:nvSpPr>
        <p:spPr>
          <a:xfrm>
            <a:off x="777875" y="166688"/>
            <a:ext cx="7908925" cy="576262"/>
          </a:xfrm>
        </p:spPr>
        <p:txBody>
          <a:bodyPr/>
          <a:lstStyle/>
          <a:p>
            <a:pPr eaLnBrk="1" hangingPunct="1"/>
            <a:r>
              <a:rPr lang="en-US" altLang="en-US"/>
              <a:t>Segmentation Architecture </a:t>
            </a:r>
          </a:p>
        </p:txBody>
      </p:sp>
      <p:sp>
        <p:nvSpPr>
          <p:cNvPr id="60419" name="Rectangle 3">
            <a:extLst>
              <a:ext uri="{FF2B5EF4-FFF2-40B4-BE49-F238E27FC236}">
                <a16:creationId xmlns:a16="http://schemas.microsoft.com/office/drawing/2014/main" id="{29512BC1-6E8F-6E52-0995-B3B213A1F959}"/>
              </a:ext>
            </a:extLst>
          </p:cNvPr>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a:t>Segment-based Logical Address Encoding Scheme:</a:t>
            </a:r>
          </a:p>
          <a:p>
            <a:pPr>
              <a:tabLst>
                <a:tab pos="1828800" algn="l"/>
                <a:tab pos="2855913" algn="ctr"/>
              </a:tabLst>
            </a:pPr>
            <a:r>
              <a:rPr lang="en-US" altLang="en-US"/>
              <a:t>Logical address consists of a two tuple:</a:t>
            </a:r>
          </a:p>
          <a:p>
            <a:pPr>
              <a:buFont typeface="Monotype Sorts" pitchFamily="-84" charset="2"/>
              <a:buNone/>
              <a:tabLst>
                <a:tab pos="1828800" algn="l"/>
                <a:tab pos="2855913" algn="ctr"/>
              </a:tabLst>
            </a:pPr>
            <a:r>
              <a:rPr lang="en-US" altLang="en-US"/>
              <a:t>		&lt;segment-number, offset&gt;,</a:t>
            </a:r>
          </a:p>
          <a:p>
            <a:pPr>
              <a:buFont typeface="Monotype Sorts" pitchFamily="-84" charset="2"/>
              <a:buNone/>
              <a:tabLst>
                <a:tab pos="1828800" algn="l"/>
                <a:tab pos="2855913" algn="ctr"/>
              </a:tabLst>
            </a:pPr>
            <a:endParaRPr lang="en-US" altLang="en-US" sz="800"/>
          </a:p>
          <a:p>
            <a:pPr>
              <a:tabLst>
                <a:tab pos="1828800" algn="l"/>
                <a:tab pos="2855913" algn="ctr"/>
              </a:tabLst>
            </a:pPr>
            <a:r>
              <a:rPr lang="en-US" altLang="en-US" b="1">
                <a:solidFill>
                  <a:srgbClr val="3366FF"/>
                </a:solidFill>
              </a:rPr>
              <a:t>Segment table</a:t>
            </a:r>
            <a:r>
              <a:rPr lang="en-US" altLang="en-US">
                <a:solidFill>
                  <a:srgbClr val="3366FF"/>
                </a:solidFill>
              </a:rPr>
              <a:t> </a:t>
            </a:r>
            <a:r>
              <a:rPr lang="en-US" altLang="en-US"/>
              <a:t>– maps two-dimensional physical addresses; each table entry has:</a:t>
            </a:r>
          </a:p>
          <a:p>
            <a:pPr lvl="1">
              <a:tabLst>
                <a:tab pos="1828800" algn="l"/>
                <a:tab pos="2855913" algn="ctr"/>
              </a:tabLst>
            </a:pPr>
            <a:r>
              <a:rPr lang="en-US" altLang="en-US" b="1">
                <a:solidFill>
                  <a:srgbClr val="3366FF"/>
                </a:solidFill>
              </a:rPr>
              <a:t>base</a:t>
            </a:r>
            <a:r>
              <a:rPr lang="en-US" altLang="en-US">
                <a:solidFill>
                  <a:srgbClr val="3366FF"/>
                </a:solidFill>
              </a:rPr>
              <a:t> </a:t>
            </a:r>
            <a:r>
              <a:rPr lang="en-US" altLang="en-US"/>
              <a:t>– contains the starting physical address where the segments reside in memory</a:t>
            </a:r>
          </a:p>
          <a:p>
            <a:pPr lvl="1">
              <a:tabLst>
                <a:tab pos="1828800" algn="l"/>
                <a:tab pos="2855913" algn="ctr"/>
              </a:tabLst>
            </a:pPr>
            <a:r>
              <a:rPr lang="en-US" altLang="en-US" b="1">
                <a:solidFill>
                  <a:srgbClr val="3366FF"/>
                </a:solidFill>
              </a:rPr>
              <a:t>limit</a:t>
            </a:r>
            <a:r>
              <a:rPr lang="en-US" altLang="en-US">
                <a:solidFill>
                  <a:srgbClr val="3366FF"/>
                </a:solidFill>
              </a:rPr>
              <a:t> </a:t>
            </a:r>
            <a:r>
              <a:rPr lang="en-US" altLang="en-US"/>
              <a:t>– specifies the length of the segment</a:t>
            </a:r>
          </a:p>
          <a:p>
            <a:pPr lvl="1">
              <a:tabLst>
                <a:tab pos="1828800" algn="l"/>
                <a:tab pos="2855913" algn="ctr"/>
              </a:tabLst>
            </a:pPr>
            <a:endParaRPr lang="en-US" altLang="en-US" sz="800"/>
          </a:p>
          <a:p>
            <a:pPr>
              <a:tabLst>
                <a:tab pos="1828800" algn="l"/>
                <a:tab pos="2855913" algn="ctr"/>
              </a:tabLst>
            </a:pPr>
            <a:r>
              <a:rPr lang="en-US" altLang="en-US" b="1">
                <a:solidFill>
                  <a:srgbClr val="3366FF"/>
                </a:solidFill>
              </a:rPr>
              <a:t>Segment-table base register (STBR)</a:t>
            </a:r>
            <a:r>
              <a:rPr lang="en-US" altLang="en-US">
                <a:solidFill>
                  <a:srgbClr val="3366FF"/>
                </a:solidFill>
              </a:rPr>
              <a:t> </a:t>
            </a:r>
            <a:r>
              <a:rPr lang="en-US" altLang="en-US"/>
              <a:t>points to the segment table</a:t>
            </a:r>
            <a:r>
              <a:rPr lang="ja-JP" altLang="en-US"/>
              <a:t>’</a:t>
            </a:r>
            <a:r>
              <a:rPr lang="en-US" altLang="ja-JP"/>
              <a:t>s location in memory</a:t>
            </a:r>
          </a:p>
          <a:p>
            <a:pPr>
              <a:tabLst>
                <a:tab pos="1828800" algn="l"/>
                <a:tab pos="2855913" algn="ctr"/>
              </a:tabLst>
            </a:pPr>
            <a:endParaRPr lang="en-US" altLang="en-US" sz="800"/>
          </a:p>
          <a:p>
            <a:pPr>
              <a:tabLst>
                <a:tab pos="1828800" algn="l"/>
                <a:tab pos="2855913" algn="ctr"/>
              </a:tabLst>
            </a:pPr>
            <a:r>
              <a:rPr lang="en-US" altLang="en-US" b="1">
                <a:solidFill>
                  <a:srgbClr val="3366FF"/>
                </a:solidFill>
              </a:rPr>
              <a:t>Segment-table length register (STLR)</a:t>
            </a:r>
            <a:r>
              <a:rPr lang="en-US" altLang="en-US">
                <a:solidFill>
                  <a:srgbClr val="3366FF"/>
                </a:solidFill>
              </a:rPr>
              <a:t> </a:t>
            </a:r>
            <a:r>
              <a:rPr lang="en-US" altLang="en-US"/>
              <a:t>indicates number of segments used by a program;</a:t>
            </a:r>
          </a:p>
          <a:p>
            <a:pPr>
              <a:buFont typeface="Monotype Sorts" pitchFamily="-84" charset="2"/>
              <a:buNone/>
              <a:tabLst>
                <a:tab pos="1828800" algn="l"/>
                <a:tab pos="2855913" algn="ctr"/>
              </a:tabLst>
            </a:pPr>
            <a:r>
              <a:rPr lang="en-US" altLang="en-US"/>
              <a:t>	                  segment number </a:t>
            </a:r>
            <a:r>
              <a:rPr lang="en-US" altLang="en-US" b="1" i="1">
                <a:solidFill>
                  <a:srgbClr val="FF0000"/>
                </a:solidFill>
              </a:rPr>
              <a:t>s</a:t>
            </a:r>
            <a:r>
              <a:rPr lang="en-US" altLang="en-US"/>
              <a:t> is legal if </a:t>
            </a:r>
            <a:r>
              <a:rPr lang="en-US" altLang="en-US" b="1" i="1">
                <a:solidFill>
                  <a:srgbClr val="FF0000"/>
                </a:solidFill>
              </a:rPr>
              <a:t>s</a:t>
            </a:r>
            <a:r>
              <a:rPr lang="en-US" altLang="en-US"/>
              <a:t> &lt; </a:t>
            </a:r>
            <a:r>
              <a:rPr lang="en-US" altLang="en-US" b="1">
                <a:solidFill>
                  <a:srgbClr val="FF0000"/>
                </a:solidFill>
              </a:rPr>
              <a:t>STLR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7F25173-D92C-5BC7-7301-537E2DA56CBC}"/>
              </a:ext>
            </a:extLst>
          </p:cNvPr>
          <p:cNvSpPr>
            <a:spLocks noGrp="1" noChangeArrowheads="1"/>
          </p:cNvSpPr>
          <p:nvPr>
            <p:ph type="title"/>
          </p:nvPr>
        </p:nvSpPr>
        <p:spPr>
          <a:xfrm>
            <a:off x="952500" y="214313"/>
            <a:ext cx="7829550" cy="576262"/>
          </a:xfrm>
        </p:spPr>
        <p:txBody>
          <a:bodyPr/>
          <a:lstStyle/>
          <a:p>
            <a:pPr eaLnBrk="1" hangingPunct="1"/>
            <a:r>
              <a:rPr lang="en-US" altLang="en-US"/>
              <a:t>Segmentation Architecture (Cont.)</a:t>
            </a:r>
          </a:p>
        </p:txBody>
      </p:sp>
      <p:sp>
        <p:nvSpPr>
          <p:cNvPr id="62467" name="Rectangle 3">
            <a:extLst>
              <a:ext uri="{FF2B5EF4-FFF2-40B4-BE49-F238E27FC236}">
                <a16:creationId xmlns:a16="http://schemas.microsoft.com/office/drawing/2014/main" id="{E98DC66E-331B-2232-1615-0865673E81EA}"/>
              </a:ext>
            </a:extLst>
          </p:cNvPr>
          <p:cNvSpPr>
            <a:spLocks noGrp="1" noChangeArrowheads="1"/>
          </p:cNvSpPr>
          <p:nvPr>
            <p:ph type="body" idx="1"/>
          </p:nvPr>
        </p:nvSpPr>
        <p:spPr>
          <a:xfrm>
            <a:off x="882650" y="1162050"/>
            <a:ext cx="6691313" cy="4468813"/>
          </a:xfrm>
        </p:spPr>
        <p:txBody>
          <a:bodyPr/>
          <a:lstStyle/>
          <a:p>
            <a:r>
              <a:rPr lang="en-US" altLang="en-US"/>
              <a:t>Protection</a:t>
            </a:r>
          </a:p>
          <a:p>
            <a:pPr lvl="1"/>
            <a:r>
              <a:rPr lang="en-US" altLang="en-US"/>
              <a:t>With each entry in segment table associate:</a:t>
            </a:r>
          </a:p>
          <a:p>
            <a:pPr lvl="2"/>
            <a:r>
              <a:rPr lang="en-US" altLang="en-US"/>
              <a:t>validation bit = 0 </a:t>
            </a:r>
            <a:r>
              <a:rPr lang="en-US" altLang="en-US">
                <a:sym typeface="Symbol" panose="05050102010706020507" pitchFamily="18" charset="2"/>
              </a:rPr>
              <a:t> illegal segment</a:t>
            </a:r>
          </a:p>
          <a:p>
            <a:pPr lvl="2"/>
            <a:r>
              <a:rPr lang="en-US" altLang="en-US">
                <a:sym typeface="Symbol" panose="05050102010706020507" pitchFamily="18" charset="2"/>
              </a:rPr>
              <a:t>read/write/execute privileges</a:t>
            </a:r>
          </a:p>
          <a:p>
            <a:r>
              <a:rPr lang="en-US" altLang="en-US"/>
              <a:t>Protection bits associated with segments; code sharing occurs at segment level</a:t>
            </a:r>
          </a:p>
          <a:p>
            <a:r>
              <a:rPr lang="en-US" altLang="en-US"/>
              <a:t>Since segments vary in length, memory allocation is a dynamic storage-allocation problem</a:t>
            </a:r>
          </a:p>
          <a:p>
            <a:r>
              <a:rPr lang="en-US" altLang="en-US"/>
              <a:t>A segmentation example is shown in the following diagram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B503665-2305-CC88-730A-95003F14A9B2}"/>
              </a:ext>
            </a:extLst>
          </p:cNvPr>
          <p:cNvSpPr>
            <a:spLocks noGrp="1" noChangeArrowheads="1"/>
          </p:cNvSpPr>
          <p:nvPr>
            <p:ph type="title"/>
          </p:nvPr>
        </p:nvSpPr>
        <p:spPr>
          <a:xfrm>
            <a:off x="457200" y="166688"/>
            <a:ext cx="8229600" cy="576262"/>
          </a:xfrm>
        </p:spPr>
        <p:txBody>
          <a:bodyPr/>
          <a:lstStyle/>
          <a:p>
            <a:pPr eaLnBrk="1" hangingPunct="1"/>
            <a:r>
              <a:rPr lang="en-US" altLang="en-US"/>
              <a:t>Segmentation Hardware</a:t>
            </a:r>
            <a:endParaRPr lang="en-US" altLang="en-US" sz="2400"/>
          </a:p>
        </p:txBody>
      </p:sp>
      <p:pic>
        <p:nvPicPr>
          <p:cNvPr id="64515" name="Picture 4" descr="8">
            <a:extLst>
              <a:ext uri="{FF2B5EF4-FFF2-40B4-BE49-F238E27FC236}">
                <a16:creationId xmlns:a16="http://schemas.microsoft.com/office/drawing/2014/main" id="{5AC64E99-0D3B-B430-A1A0-B3AB08E9B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254125"/>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a:extLst>
              <a:ext uri="{FF2B5EF4-FFF2-40B4-BE49-F238E27FC236}">
                <a16:creationId xmlns:a16="http://schemas.microsoft.com/office/drawing/2014/main" id="{B0804BE7-D6A9-9ECE-8327-797C35C2DBDF}"/>
              </a:ext>
            </a:extLst>
          </p:cNvPr>
          <p:cNvSpPr>
            <a:spLocks noGrp="1" noChangeArrowheads="1"/>
          </p:cNvSpPr>
          <p:nvPr>
            <p:ph type="title"/>
          </p:nvPr>
        </p:nvSpPr>
        <p:spPr>
          <a:xfrm>
            <a:off x="457200" y="152400"/>
            <a:ext cx="8229600" cy="576263"/>
          </a:xfrm>
        </p:spPr>
        <p:txBody>
          <a:bodyPr/>
          <a:lstStyle/>
          <a:p>
            <a:pPr eaLnBrk="1" hangingPunct="1"/>
            <a:r>
              <a:rPr lang="en-US" altLang="en-US"/>
              <a:t>Paging</a:t>
            </a:r>
          </a:p>
        </p:txBody>
      </p:sp>
      <p:sp>
        <p:nvSpPr>
          <p:cNvPr id="66563" name="Rectangle 1027">
            <a:extLst>
              <a:ext uri="{FF2B5EF4-FFF2-40B4-BE49-F238E27FC236}">
                <a16:creationId xmlns:a16="http://schemas.microsoft.com/office/drawing/2014/main" id="{4E62E6E1-7030-DB95-28BD-5953D5E84E0B}"/>
              </a:ext>
            </a:extLst>
          </p:cNvPr>
          <p:cNvSpPr>
            <a:spLocks noGrp="1" noChangeArrowheads="1"/>
          </p:cNvSpPr>
          <p:nvPr>
            <p:ph type="body" idx="1"/>
          </p:nvPr>
        </p:nvSpPr>
        <p:spPr>
          <a:xfrm>
            <a:off x="893763" y="1128713"/>
            <a:ext cx="7183437" cy="4767262"/>
          </a:xfrm>
        </p:spPr>
        <p:txBody>
          <a:bodyPr/>
          <a:lstStyle/>
          <a:p>
            <a:r>
              <a:rPr lang="en-US" altLang="en-US"/>
              <a:t>Physical  address space of a process can be noncontiguous; process is allocated physical memory whenever the latter is available</a:t>
            </a:r>
          </a:p>
          <a:p>
            <a:pPr lvl="1"/>
            <a:r>
              <a:rPr lang="en-US" altLang="en-US"/>
              <a:t>Avoids external fragmentation</a:t>
            </a:r>
          </a:p>
          <a:p>
            <a:pPr lvl="1"/>
            <a:r>
              <a:rPr lang="en-US" altLang="en-US"/>
              <a:t>Avoids problem of varying sized memory chunks</a:t>
            </a:r>
            <a:endParaRPr lang="en-US" altLang="en-US" sz="800"/>
          </a:p>
          <a:p>
            <a:r>
              <a:rPr lang="en-US" altLang="en-US"/>
              <a:t>Divide physical memory into fixed-sized blocks called </a:t>
            </a:r>
            <a:r>
              <a:rPr lang="en-US" altLang="en-US" b="1">
                <a:solidFill>
                  <a:srgbClr val="3366FF"/>
                </a:solidFill>
              </a:rPr>
              <a:t>frames</a:t>
            </a:r>
            <a:endParaRPr lang="en-US" altLang="en-US">
              <a:solidFill>
                <a:srgbClr val="3366FF"/>
              </a:solidFill>
            </a:endParaRPr>
          </a:p>
          <a:p>
            <a:pPr lvl="1"/>
            <a:r>
              <a:rPr lang="en-US" altLang="en-US">
                <a:solidFill>
                  <a:srgbClr val="000000"/>
                </a:solidFill>
              </a:rPr>
              <a:t>Size </a:t>
            </a:r>
            <a:r>
              <a:rPr lang="en-US" altLang="en-US"/>
              <a:t>is power of 2, between 512 bytes and 16 Mbytes</a:t>
            </a:r>
            <a:endParaRPr lang="en-US" altLang="en-US" sz="800"/>
          </a:p>
          <a:p>
            <a:r>
              <a:rPr lang="en-US" altLang="en-US"/>
              <a:t>Divide logical memory into blocks of same size called </a:t>
            </a:r>
            <a:r>
              <a:rPr lang="en-US" altLang="en-US" b="1">
                <a:solidFill>
                  <a:srgbClr val="3366FF"/>
                </a:solidFill>
              </a:rPr>
              <a:t>pages</a:t>
            </a:r>
            <a:endParaRPr lang="en-US" altLang="en-US" sz="800" b="1">
              <a:solidFill>
                <a:srgbClr val="3366FF"/>
              </a:solidFill>
            </a:endParaRPr>
          </a:p>
          <a:p>
            <a:r>
              <a:rPr lang="en-US" altLang="en-US"/>
              <a:t>Keep track of all free frames</a:t>
            </a:r>
            <a:endParaRPr lang="en-US" altLang="en-US" sz="800"/>
          </a:p>
          <a:p>
            <a:r>
              <a:rPr lang="en-US" altLang="en-US"/>
              <a:t>To run a program of size </a:t>
            </a:r>
            <a:r>
              <a:rPr lang="en-US" altLang="en-US" b="1" i="1"/>
              <a:t>N</a:t>
            </a:r>
            <a:r>
              <a:rPr lang="en-US" altLang="en-US" i="1"/>
              <a:t> </a:t>
            </a:r>
            <a:r>
              <a:rPr lang="en-US" altLang="en-US"/>
              <a:t>pages, need to find </a:t>
            </a:r>
            <a:r>
              <a:rPr lang="en-US" altLang="en-US" b="1" i="1"/>
              <a:t>N</a:t>
            </a:r>
            <a:r>
              <a:rPr lang="en-US" altLang="en-US"/>
              <a:t> free frames and load program</a:t>
            </a:r>
            <a:endParaRPr lang="en-US" altLang="en-US" sz="800"/>
          </a:p>
          <a:p>
            <a:r>
              <a:rPr lang="en-US" altLang="en-US"/>
              <a:t>Set up a </a:t>
            </a:r>
            <a:r>
              <a:rPr lang="en-US" altLang="en-US" b="1">
                <a:solidFill>
                  <a:srgbClr val="3366FF"/>
                </a:solidFill>
              </a:rPr>
              <a:t>page table</a:t>
            </a:r>
            <a:r>
              <a:rPr lang="en-US" altLang="en-US"/>
              <a:t> to translate logical to physical addresses</a:t>
            </a:r>
            <a:endParaRPr lang="en-US" altLang="en-US" sz="800"/>
          </a:p>
          <a:p>
            <a:r>
              <a:rPr lang="en-US" altLang="en-US"/>
              <a:t>Backing store likewise split into pages</a:t>
            </a:r>
          </a:p>
          <a:p>
            <a:r>
              <a:rPr lang="en-US" altLang="en-US"/>
              <a:t>Still have Internal fragmentation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E90F8560-24DD-79C2-9031-2440A3744416}"/>
              </a:ext>
            </a:extLst>
          </p:cNvPr>
          <p:cNvSpPr>
            <a:spLocks noGrp="1" noChangeArrowheads="1"/>
          </p:cNvSpPr>
          <p:nvPr>
            <p:ph type="title"/>
          </p:nvPr>
        </p:nvSpPr>
        <p:spPr>
          <a:xfrm>
            <a:off x="846138" y="152400"/>
            <a:ext cx="7840662" cy="576263"/>
          </a:xfrm>
        </p:spPr>
        <p:txBody>
          <a:bodyPr/>
          <a:lstStyle/>
          <a:p>
            <a:pPr eaLnBrk="1" hangingPunct="1"/>
            <a:r>
              <a:rPr lang="en-US" altLang="en-US"/>
              <a:t>Address Translation Scheme</a:t>
            </a:r>
          </a:p>
        </p:txBody>
      </p:sp>
      <p:sp>
        <p:nvSpPr>
          <p:cNvPr id="33795" name="Rectangle 1027">
            <a:extLst>
              <a:ext uri="{FF2B5EF4-FFF2-40B4-BE49-F238E27FC236}">
                <a16:creationId xmlns:a16="http://schemas.microsoft.com/office/drawing/2014/main" id="{9AA3EED6-2DA6-4964-B8A9-21CC8F6DF948}"/>
              </a:ext>
            </a:extLst>
          </p:cNvPr>
          <p:cNvSpPr>
            <a:spLocks noGrp="1" noChangeArrowheads="1"/>
          </p:cNvSpPr>
          <p:nvPr>
            <p:ph type="body" idx="1"/>
          </p:nvPr>
        </p:nvSpPr>
        <p:spPr>
          <a:xfrm>
            <a:off x="841375" y="1125538"/>
            <a:ext cx="7299325" cy="4483100"/>
          </a:xfrm>
        </p:spPr>
        <p:txBody>
          <a:bodyPr/>
          <a:lstStyle/>
          <a:p>
            <a:pPr>
              <a:defRPr/>
            </a:pPr>
            <a:r>
              <a:rPr lang="en-US" altLang="en-US" dirty="0"/>
              <a:t>Address generated by CPU is divided into:</a:t>
            </a:r>
          </a:p>
          <a:p>
            <a:pPr lvl="1">
              <a:defRPr/>
            </a:pPr>
            <a:r>
              <a:rPr lang="en-US" altLang="en-US" b="1" dirty="0">
                <a:solidFill>
                  <a:srgbClr val="3366FF"/>
                </a:solidFill>
              </a:rPr>
              <a:t>Page number </a:t>
            </a:r>
            <a:r>
              <a:rPr lang="en-US" altLang="en-US" dirty="0"/>
              <a:t>(</a:t>
            </a:r>
            <a:r>
              <a:rPr lang="en-US" altLang="en-US" b="1" i="1" dirty="0">
                <a:solidFill>
                  <a:srgbClr val="3366FF"/>
                </a:solidFill>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3366FF"/>
                </a:solidFill>
              </a:rPr>
              <a:t>page table </a:t>
            </a:r>
            <a:r>
              <a:rPr lang="en-US" altLang="en-US" dirty="0"/>
              <a:t>which contains base address of each page in physical memory</a:t>
            </a:r>
          </a:p>
          <a:p>
            <a:pPr lvl="1">
              <a:defRPr/>
            </a:pPr>
            <a:r>
              <a:rPr lang="en-US" altLang="en-US" b="1" dirty="0">
                <a:solidFill>
                  <a:srgbClr val="3366FF"/>
                </a:solidFill>
              </a:rPr>
              <a:t>Page offset </a:t>
            </a:r>
            <a:r>
              <a:rPr lang="en-US" altLang="en-US" dirty="0"/>
              <a:t>(</a:t>
            </a:r>
            <a:r>
              <a:rPr lang="en-US" altLang="en-US" b="1" i="1" dirty="0">
                <a:solidFill>
                  <a:srgbClr val="3366FF"/>
                </a:solidFill>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endParaRPr lang="en-US" altLang="en-US" dirty="0"/>
          </a:p>
          <a:p>
            <a:pPr lvl="1">
              <a:defRPr/>
            </a:pPr>
            <a:r>
              <a:rPr lang="en-US" altLang="en-US" dirty="0"/>
              <a:t>For given logical address space 2</a:t>
            </a:r>
            <a:r>
              <a:rPr lang="en-US" altLang="en-US" i="1" baseline="30000" dirty="0"/>
              <a:t>m </a:t>
            </a:r>
            <a:r>
              <a:rPr lang="en-US" altLang="en-US" dirty="0"/>
              <a:t>and page size</a:t>
            </a:r>
            <a:r>
              <a:rPr lang="en-US" altLang="en-US" baseline="30000" dirty="0"/>
              <a:t> </a:t>
            </a:r>
            <a:r>
              <a:rPr lang="en-US" altLang="en-US" i="1" dirty="0"/>
              <a:t>2</a:t>
            </a:r>
            <a:r>
              <a:rPr lang="en-US" altLang="en-US" baseline="30000" dirty="0"/>
              <a:t>n</a:t>
            </a:r>
          </a:p>
        </p:txBody>
      </p:sp>
      <p:pic>
        <p:nvPicPr>
          <p:cNvPr id="68612" name="Picture 3">
            <a:extLst>
              <a:ext uri="{FF2B5EF4-FFF2-40B4-BE49-F238E27FC236}">
                <a16:creationId xmlns:a16="http://schemas.microsoft.com/office/drawing/2014/main" id="{05E99391-51A5-670E-33F3-9504AC553D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88290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F76DC7F-6418-37CB-B1BA-F299AD74ACF8}"/>
              </a:ext>
            </a:extLst>
          </p:cNvPr>
          <p:cNvSpPr>
            <a:spLocks noGrp="1" noChangeArrowheads="1"/>
          </p:cNvSpPr>
          <p:nvPr>
            <p:ph type="title"/>
          </p:nvPr>
        </p:nvSpPr>
        <p:spPr>
          <a:xfrm>
            <a:off x="749300" y="120650"/>
            <a:ext cx="7937500" cy="576263"/>
          </a:xfrm>
        </p:spPr>
        <p:txBody>
          <a:bodyPr/>
          <a:lstStyle/>
          <a:p>
            <a:pPr eaLnBrk="1" hangingPunct="1"/>
            <a:r>
              <a:rPr lang="en-US" altLang="en-US"/>
              <a:t>Paging Hardware</a:t>
            </a:r>
          </a:p>
        </p:txBody>
      </p:sp>
      <p:pic>
        <p:nvPicPr>
          <p:cNvPr id="70659" name="Picture 4" descr="8">
            <a:extLst>
              <a:ext uri="{FF2B5EF4-FFF2-40B4-BE49-F238E27FC236}">
                <a16:creationId xmlns:a16="http://schemas.microsoft.com/office/drawing/2014/main" id="{4CA2C288-D573-C6D2-6CF1-075203D1A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3"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a:extLst>
              <a:ext uri="{FF2B5EF4-FFF2-40B4-BE49-F238E27FC236}">
                <a16:creationId xmlns:a16="http://schemas.microsoft.com/office/drawing/2014/main" id="{9B954E6C-A1A9-5258-9729-8BD992782D85}"/>
              </a:ext>
            </a:extLst>
          </p:cNvPr>
          <p:cNvSpPr>
            <a:spLocks noGrp="1" noChangeArrowheads="1"/>
          </p:cNvSpPr>
          <p:nvPr>
            <p:ph type="title"/>
          </p:nvPr>
        </p:nvSpPr>
        <p:spPr>
          <a:xfrm>
            <a:off x="946150" y="46038"/>
            <a:ext cx="8229600" cy="644525"/>
          </a:xfrm>
        </p:spPr>
        <p:txBody>
          <a:bodyPr/>
          <a:lstStyle/>
          <a:p>
            <a:pPr eaLnBrk="1" hangingPunct="1"/>
            <a:r>
              <a:rPr lang="en-US" altLang="en-US" sz="2400"/>
              <a:t>Paging Model of Logical and  Physical Memory</a:t>
            </a:r>
          </a:p>
        </p:txBody>
      </p:sp>
      <p:pic>
        <p:nvPicPr>
          <p:cNvPr id="72707" name="Picture 1030">
            <a:extLst>
              <a:ext uri="{FF2B5EF4-FFF2-40B4-BE49-F238E27FC236}">
                <a16:creationId xmlns:a16="http://schemas.microsoft.com/office/drawing/2014/main" id="{5D0924A3-7FA1-5B78-4B08-3601135C7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0AF6D810-3217-83FC-C317-38C1F8477EE5}"/>
              </a:ext>
            </a:extLst>
          </p:cNvPr>
          <p:cNvSpPr>
            <a:spLocks noGrp="1" noChangeArrowheads="1"/>
          </p:cNvSpPr>
          <p:nvPr>
            <p:ph type="title"/>
          </p:nvPr>
        </p:nvSpPr>
        <p:spPr>
          <a:xfrm>
            <a:off x="485775" y="87313"/>
            <a:ext cx="8077200" cy="609600"/>
          </a:xfrm>
        </p:spPr>
        <p:txBody>
          <a:bodyPr/>
          <a:lstStyle/>
          <a:p>
            <a:pPr eaLnBrk="1" hangingPunct="1"/>
            <a:r>
              <a:rPr lang="en-US" altLang="en-US"/>
              <a:t>Paging Example</a:t>
            </a:r>
          </a:p>
        </p:txBody>
      </p:sp>
      <p:sp>
        <p:nvSpPr>
          <p:cNvPr id="74755" name="Text Box 5">
            <a:extLst>
              <a:ext uri="{FF2B5EF4-FFF2-40B4-BE49-F238E27FC236}">
                <a16:creationId xmlns:a16="http://schemas.microsoft.com/office/drawing/2014/main" id="{50B3EE0E-11D7-8C23-EAEC-F8642EE33446}"/>
              </a:ext>
            </a:extLst>
          </p:cNvPr>
          <p:cNvSpPr txBox="1">
            <a:spLocks noChangeArrowheads="1"/>
          </p:cNvSpPr>
          <p:nvPr/>
        </p:nvSpPr>
        <p:spPr bwMode="auto">
          <a:xfrm>
            <a:off x="1646238" y="5586413"/>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sz="1600" i="1"/>
              <a:t>n</a:t>
            </a:r>
            <a:r>
              <a:rPr kumimoji="0" lang="en-US" altLang="en-US" sz="1600"/>
              <a:t>=2 and </a:t>
            </a:r>
            <a:r>
              <a:rPr kumimoji="0" lang="en-US" altLang="en-US" sz="1600" i="1"/>
              <a:t>m</a:t>
            </a:r>
            <a:r>
              <a:rPr kumimoji="0" lang="en-US" altLang="en-US" sz="1600"/>
              <a:t>=3   32-byte memory and 4-byte pages</a:t>
            </a:r>
          </a:p>
        </p:txBody>
      </p:sp>
      <p:pic>
        <p:nvPicPr>
          <p:cNvPr id="74756" name="Picture 6">
            <a:extLst>
              <a:ext uri="{FF2B5EF4-FFF2-40B4-BE49-F238E27FC236}">
                <a16:creationId xmlns:a16="http://schemas.microsoft.com/office/drawing/2014/main" id="{53AD5425-90FF-755E-0FB2-20AF1947F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24301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a16="http://schemas.microsoft.com/office/drawing/2014/main" id="{99CC4067-9F50-359E-BDD1-FE46808EBF5D}"/>
              </a:ext>
            </a:extLst>
          </p:cNvPr>
          <p:cNvSpPr>
            <a:spLocks noGrp="1" noChangeArrowheads="1"/>
          </p:cNvSpPr>
          <p:nvPr>
            <p:ph type="title"/>
          </p:nvPr>
        </p:nvSpPr>
        <p:spPr>
          <a:xfrm>
            <a:off x="1060450" y="163513"/>
            <a:ext cx="6764338" cy="576262"/>
          </a:xfrm>
        </p:spPr>
        <p:txBody>
          <a:bodyPr/>
          <a:lstStyle/>
          <a:p>
            <a:pPr eaLnBrk="1" hangingPunct="1"/>
            <a:r>
              <a:rPr lang="en-US" altLang="en-US"/>
              <a:t>Background</a:t>
            </a:r>
          </a:p>
        </p:txBody>
      </p:sp>
      <p:sp>
        <p:nvSpPr>
          <p:cNvPr id="11267" name="Rectangle 1027">
            <a:extLst>
              <a:ext uri="{FF2B5EF4-FFF2-40B4-BE49-F238E27FC236}">
                <a16:creationId xmlns:a16="http://schemas.microsoft.com/office/drawing/2014/main" id="{C796ED32-8806-C4EE-AFD6-4A0E01904C80}"/>
              </a:ext>
            </a:extLst>
          </p:cNvPr>
          <p:cNvSpPr>
            <a:spLocks noGrp="1" noChangeArrowheads="1"/>
          </p:cNvSpPr>
          <p:nvPr>
            <p:ph type="body" idx="1"/>
          </p:nvPr>
        </p:nvSpPr>
        <p:spPr>
          <a:xfrm>
            <a:off x="863600" y="1250950"/>
            <a:ext cx="6578600" cy="4483100"/>
          </a:xfrm>
        </p:spPr>
        <p:txBody>
          <a:bodyPr/>
          <a:lstStyle/>
          <a:p>
            <a:r>
              <a:rPr lang="en-US" altLang="en-US"/>
              <a:t>Program must be brought (from disk)  into memory and placed within a process for it to be run</a:t>
            </a:r>
            <a:endParaRPr lang="en-US" altLang="en-US" sz="800"/>
          </a:p>
          <a:p>
            <a:r>
              <a:rPr lang="en-US" altLang="en-US"/>
              <a:t>Main memory and registers are only storage CPU can access directly</a:t>
            </a:r>
          </a:p>
          <a:p>
            <a:r>
              <a:rPr lang="en-US" altLang="en-US"/>
              <a:t>Memory unit only sees a stream of addresses + read requests, or address + data and write requests</a:t>
            </a:r>
            <a:endParaRPr lang="en-US" altLang="en-US" sz="800"/>
          </a:p>
          <a:p>
            <a:r>
              <a:rPr lang="en-US" altLang="en-US"/>
              <a:t>Register access in one CPU clock (or less)</a:t>
            </a:r>
            <a:endParaRPr lang="en-US" altLang="en-US" sz="800"/>
          </a:p>
          <a:p>
            <a:r>
              <a:rPr lang="en-US" altLang="en-US"/>
              <a:t>Main memory can take many cycles, causing a </a:t>
            </a:r>
            <a:r>
              <a:rPr lang="en-US" altLang="en-US" b="1">
                <a:solidFill>
                  <a:srgbClr val="3366FF"/>
                </a:solidFill>
              </a:rPr>
              <a:t>stall</a:t>
            </a:r>
            <a:endParaRPr lang="en-US" altLang="en-US" sz="800"/>
          </a:p>
          <a:p>
            <a:r>
              <a:rPr lang="en-US" altLang="en-US" b="1">
                <a:solidFill>
                  <a:srgbClr val="3366FF"/>
                </a:solidFill>
              </a:rPr>
              <a:t>Cache</a:t>
            </a:r>
            <a:r>
              <a:rPr lang="en-US" altLang="en-US">
                <a:solidFill>
                  <a:srgbClr val="3366FF"/>
                </a:solidFill>
              </a:rPr>
              <a:t> </a:t>
            </a:r>
            <a:r>
              <a:rPr lang="en-US" altLang="en-US"/>
              <a:t>sits between main memory and CPU registers</a:t>
            </a:r>
            <a:endParaRPr lang="en-US" altLang="en-US" sz="800"/>
          </a:p>
          <a:p>
            <a:r>
              <a:rPr lang="en-US" altLang="en-US"/>
              <a:t>Protection of memory required to ensure correct operation</a:t>
            </a:r>
          </a:p>
          <a:p>
            <a:pPr>
              <a:buFont typeface="Monotype Sorts" pitchFamily="-84" charset="2"/>
              <a:buNone/>
            </a:pPr>
            <a:endParaRPr lang="en-US" altLang="en-US"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8C560F86-B937-B958-7E74-D7AF0855F05F}"/>
              </a:ext>
            </a:extLst>
          </p:cNvPr>
          <p:cNvSpPr>
            <a:spLocks noGrp="1" noChangeArrowheads="1"/>
          </p:cNvSpPr>
          <p:nvPr>
            <p:ph type="title"/>
          </p:nvPr>
        </p:nvSpPr>
        <p:spPr>
          <a:xfrm>
            <a:off x="488950" y="120650"/>
            <a:ext cx="8229600" cy="576263"/>
          </a:xfrm>
        </p:spPr>
        <p:txBody>
          <a:bodyPr/>
          <a:lstStyle/>
          <a:p>
            <a:r>
              <a:rPr lang="en-US" altLang="en-US"/>
              <a:t>Paging (Cont.)</a:t>
            </a:r>
          </a:p>
        </p:txBody>
      </p:sp>
      <p:sp>
        <p:nvSpPr>
          <p:cNvPr id="76803" name="Content Placeholder 2">
            <a:extLst>
              <a:ext uri="{FF2B5EF4-FFF2-40B4-BE49-F238E27FC236}">
                <a16:creationId xmlns:a16="http://schemas.microsoft.com/office/drawing/2014/main" id="{EE5B5A75-7ACA-0A15-EDCE-9BE095A82C57}"/>
              </a:ext>
            </a:extLst>
          </p:cNvPr>
          <p:cNvSpPr>
            <a:spLocks noGrp="1" noChangeArrowheads="1"/>
          </p:cNvSpPr>
          <p:nvPr>
            <p:ph idx="1"/>
          </p:nvPr>
        </p:nvSpPr>
        <p:spPr>
          <a:xfrm>
            <a:off x="931863" y="1138238"/>
            <a:ext cx="8337550" cy="4821237"/>
          </a:xfrm>
        </p:spPr>
        <p:txBody>
          <a:bodyPr/>
          <a:lstStyle/>
          <a:p>
            <a:r>
              <a:rPr lang="en-US" altLang="en-US"/>
              <a:t>Calculating internal fragmentation</a:t>
            </a:r>
          </a:p>
          <a:p>
            <a:pPr lvl="1"/>
            <a:r>
              <a:rPr lang="en-US" altLang="en-US"/>
              <a:t>Page size = 2,048 bytes</a:t>
            </a:r>
          </a:p>
          <a:p>
            <a:pPr lvl="1"/>
            <a:r>
              <a:rPr lang="en-US" altLang="en-US"/>
              <a:t>Process size = 72,766 bytes</a:t>
            </a:r>
          </a:p>
          <a:p>
            <a:pPr lvl="1"/>
            <a:r>
              <a:rPr lang="en-US" altLang="en-US"/>
              <a:t>35 pages + 1,086 bytes</a:t>
            </a:r>
          </a:p>
          <a:p>
            <a:pPr lvl="1"/>
            <a:r>
              <a:rPr lang="en-US" altLang="en-US"/>
              <a:t>Internal fragmentation of 2,048 - 1,086 = 962 bytes</a:t>
            </a:r>
          </a:p>
          <a:p>
            <a:pPr lvl="1"/>
            <a:r>
              <a:rPr lang="en-US" altLang="en-US"/>
              <a:t>Worst case fragmentation = 1 frame – 1 byte</a:t>
            </a:r>
          </a:p>
          <a:p>
            <a:pPr lvl="1"/>
            <a:r>
              <a:rPr lang="en-US" altLang="en-US"/>
              <a:t>On average fragmentation = 1 / 2 frame size</a:t>
            </a:r>
          </a:p>
          <a:p>
            <a:pPr lvl="1"/>
            <a:r>
              <a:rPr lang="en-US" altLang="en-US"/>
              <a:t>So small frame sizes desirable?</a:t>
            </a:r>
          </a:p>
          <a:p>
            <a:pPr lvl="1"/>
            <a:r>
              <a:rPr lang="en-US" altLang="en-US"/>
              <a:t>But each page table entry takes memory to track</a:t>
            </a:r>
          </a:p>
          <a:p>
            <a:pPr lvl="1"/>
            <a:r>
              <a:rPr lang="en-US" altLang="en-US"/>
              <a:t>Page sizes growing over time</a:t>
            </a:r>
          </a:p>
          <a:p>
            <a:pPr lvl="2"/>
            <a:r>
              <a:rPr lang="en-US" altLang="en-US"/>
              <a:t>Solaris supports two page sizes – 8 KB and 4 MB</a:t>
            </a:r>
          </a:p>
          <a:p>
            <a:r>
              <a:rPr lang="en-US" altLang="en-US"/>
              <a:t>Process view and physical memory now very different</a:t>
            </a:r>
          </a:p>
          <a:p>
            <a:r>
              <a:rPr lang="en-US" altLang="en-US"/>
              <a:t>By implementation process can only access its own memory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CDCDB1EC-1BC5-1B20-0390-C3335B313EA9}"/>
              </a:ext>
            </a:extLst>
          </p:cNvPr>
          <p:cNvSpPr>
            <a:spLocks noGrp="1" noChangeArrowheads="1"/>
          </p:cNvSpPr>
          <p:nvPr>
            <p:ph type="title"/>
          </p:nvPr>
        </p:nvSpPr>
        <p:spPr>
          <a:xfrm>
            <a:off x="457200" y="152400"/>
            <a:ext cx="8229600" cy="576263"/>
          </a:xfrm>
        </p:spPr>
        <p:txBody>
          <a:bodyPr/>
          <a:lstStyle/>
          <a:p>
            <a:pPr eaLnBrk="1" hangingPunct="1"/>
            <a:r>
              <a:rPr lang="en-US" altLang="en-US"/>
              <a:t>Free Frames</a:t>
            </a:r>
          </a:p>
        </p:txBody>
      </p:sp>
      <p:sp>
        <p:nvSpPr>
          <p:cNvPr id="77827" name="Text Box 4">
            <a:extLst>
              <a:ext uri="{FF2B5EF4-FFF2-40B4-BE49-F238E27FC236}">
                <a16:creationId xmlns:a16="http://schemas.microsoft.com/office/drawing/2014/main" id="{231C09D0-AFE7-9060-A9AB-0D4B0C84287D}"/>
              </a:ext>
            </a:extLst>
          </p:cNvPr>
          <p:cNvSpPr txBox="1">
            <a:spLocks noChangeArrowheads="1"/>
          </p:cNvSpPr>
          <p:nvPr/>
        </p:nvSpPr>
        <p:spPr bwMode="auto">
          <a:xfrm>
            <a:off x="1928813"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Before allocation</a:t>
            </a:r>
          </a:p>
        </p:txBody>
      </p:sp>
      <p:sp>
        <p:nvSpPr>
          <p:cNvPr id="77828" name="Text Box 5">
            <a:extLst>
              <a:ext uri="{FF2B5EF4-FFF2-40B4-BE49-F238E27FC236}">
                <a16:creationId xmlns:a16="http://schemas.microsoft.com/office/drawing/2014/main" id="{06E2F524-8C60-018D-0BF6-4DD4180C156A}"/>
              </a:ext>
            </a:extLst>
          </p:cNvPr>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After allocation</a:t>
            </a:r>
          </a:p>
        </p:txBody>
      </p:sp>
      <p:pic>
        <p:nvPicPr>
          <p:cNvPr id="77829" name="Picture 7">
            <a:extLst>
              <a:ext uri="{FF2B5EF4-FFF2-40B4-BE49-F238E27FC236}">
                <a16:creationId xmlns:a16="http://schemas.microsoft.com/office/drawing/2014/main" id="{3E4C13C6-FA30-4E08-4015-2B4228088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555CA87-643A-9C5C-79B3-BB6964AF16BA}"/>
              </a:ext>
            </a:extLst>
          </p:cNvPr>
          <p:cNvSpPr>
            <a:spLocks noGrp="1" noChangeArrowheads="1"/>
          </p:cNvSpPr>
          <p:nvPr>
            <p:ph type="title"/>
          </p:nvPr>
        </p:nvSpPr>
        <p:spPr>
          <a:xfrm>
            <a:off x="646113" y="198438"/>
            <a:ext cx="8229600" cy="576262"/>
          </a:xfrm>
        </p:spPr>
        <p:txBody>
          <a:bodyPr/>
          <a:lstStyle/>
          <a:p>
            <a:pPr eaLnBrk="1" hangingPunct="1"/>
            <a:r>
              <a:rPr lang="en-US" altLang="en-US"/>
              <a:t>Implementation of Page Table</a:t>
            </a:r>
          </a:p>
        </p:txBody>
      </p:sp>
      <p:sp>
        <p:nvSpPr>
          <p:cNvPr id="79875" name="Rectangle 3">
            <a:extLst>
              <a:ext uri="{FF2B5EF4-FFF2-40B4-BE49-F238E27FC236}">
                <a16:creationId xmlns:a16="http://schemas.microsoft.com/office/drawing/2014/main" id="{8485E208-ACF7-5423-5939-C4EEECF0DB93}"/>
              </a:ext>
            </a:extLst>
          </p:cNvPr>
          <p:cNvSpPr>
            <a:spLocks noGrp="1" noChangeArrowheads="1"/>
          </p:cNvSpPr>
          <p:nvPr>
            <p:ph type="body" idx="1"/>
          </p:nvPr>
        </p:nvSpPr>
        <p:spPr>
          <a:xfrm>
            <a:off x="873125" y="1146175"/>
            <a:ext cx="6797675" cy="4686300"/>
          </a:xfrm>
        </p:spPr>
        <p:txBody>
          <a:bodyPr/>
          <a:lstStyle/>
          <a:p>
            <a:r>
              <a:rPr lang="en-US" altLang="en-US"/>
              <a:t>Page table is kept in main memory</a:t>
            </a:r>
          </a:p>
          <a:p>
            <a:r>
              <a:rPr lang="en-US" altLang="en-US" b="1">
                <a:solidFill>
                  <a:srgbClr val="3366FF"/>
                </a:solidFill>
              </a:rPr>
              <a:t>Page-table base register </a:t>
            </a:r>
            <a:r>
              <a:rPr lang="en-US" altLang="en-US"/>
              <a:t>(</a:t>
            </a:r>
            <a:r>
              <a:rPr lang="en-US" altLang="en-US" b="1">
                <a:solidFill>
                  <a:srgbClr val="3366FF"/>
                </a:solidFill>
              </a:rPr>
              <a:t>PTBR</a:t>
            </a:r>
            <a:r>
              <a:rPr lang="en-US" altLang="en-US"/>
              <a:t>)</a:t>
            </a:r>
            <a:r>
              <a:rPr lang="en-US" altLang="en-US">
                <a:solidFill>
                  <a:srgbClr val="3366FF"/>
                </a:solidFill>
              </a:rPr>
              <a:t> </a:t>
            </a:r>
            <a:r>
              <a:rPr lang="en-US" altLang="en-US"/>
              <a:t>points to the page table</a:t>
            </a:r>
          </a:p>
          <a:p>
            <a:r>
              <a:rPr lang="en-US" altLang="en-US" b="1">
                <a:solidFill>
                  <a:srgbClr val="3366FF"/>
                </a:solidFill>
              </a:rPr>
              <a:t>Page-table length register </a:t>
            </a:r>
            <a:r>
              <a:rPr lang="en-US" altLang="en-US"/>
              <a:t>(</a:t>
            </a:r>
            <a:r>
              <a:rPr lang="en-US" altLang="en-US" b="1">
                <a:solidFill>
                  <a:srgbClr val="3366FF"/>
                </a:solidFill>
              </a:rPr>
              <a:t>PTLR</a:t>
            </a:r>
            <a:r>
              <a:rPr lang="en-US" altLang="en-US"/>
              <a:t>)</a:t>
            </a:r>
            <a:r>
              <a:rPr lang="en-US" altLang="en-US">
                <a:solidFill>
                  <a:srgbClr val="3366FF"/>
                </a:solidFill>
              </a:rPr>
              <a:t> </a:t>
            </a:r>
            <a:r>
              <a:rPr lang="en-US" altLang="en-US"/>
              <a:t>indicates size of the page table</a:t>
            </a:r>
          </a:p>
          <a:p>
            <a:r>
              <a:rPr lang="en-US" altLang="en-US"/>
              <a:t>In this scheme every data/instruction access requires two memory accesses</a:t>
            </a:r>
          </a:p>
          <a:p>
            <a:pPr lvl="1"/>
            <a:r>
              <a:rPr lang="en-US" altLang="en-US"/>
              <a:t>One for the page table and one for the data / instruction</a:t>
            </a:r>
          </a:p>
          <a:p>
            <a:r>
              <a:rPr lang="en-US" altLang="en-US"/>
              <a:t>The two memory access problem can be solved by the use of a special fast-lookup hardware cache called </a:t>
            </a:r>
            <a:r>
              <a:rPr lang="en-US" altLang="en-US" b="1">
                <a:solidFill>
                  <a:srgbClr val="3366FF"/>
                </a:solidFill>
              </a:rPr>
              <a:t>associative memory </a:t>
            </a:r>
            <a:r>
              <a:rPr lang="en-US" altLang="en-US"/>
              <a:t>or </a:t>
            </a:r>
            <a:r>
              <a:rPr lang="en-US" altLang="en-US" b="1">
                <a:solidFill>
                  <a:srgbClr val="3366FF"/>
                </a:solidFill>
              </a:rPr>
              <a:t>translation look-aside buffers </a:t>
            </a:r>
            <a:r>
              <a:rPr lang="en-US" altLang="en-US"/>
              <a:t>(</a:t>
            </a:r>
            <a:r>
              <a:rPr lang="en-US" altLang="en-US" b="1">
                <a:solidFill>
                  <a:srgbClr val="3366FF"/>
                </a:solidFill>
              </a:rPr>
              <a:t>TLBs</a:t>
            </a:r>
            <a:r>
              <a:rPr lang="en-US" altLang="en-US"/>
              <a:t>)</a:t>
            </a:r>
            <a:endParaRPr lang="en-US" altLang="en-US" b="1">
              <a:solidFill>
                <a:srgbClr val="3366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25B749C-1B7C-D925-8BBF-E3064493B450}"/>
              </a:ext>
            </a:extLst>
          </p:cNvPr>
          <p:cNvSpPr>
            <a:spLocks noGrp="1" noChangeArrowheads="1"/>
          </p:cNvSpPr>
          <p:nvPr>
            <p:ph type="title"/>
          </p:nvPr>
        </p:nvSpPr>
        <p:spPr>
          <a:xfrm>
            <a:off x="1055688" y="166688"/>
            <a:ext cx="8229600" cy="576262"/>
          </a:xfrm>
        </p:spPr>
        <p:txBody>
          <a:bodyPr/>
          <a:lstStyle/>
          <a:p>
            <a:pPr eaLnBrk="1" hangingPunct="1"/>
            <a:r>
              <a:rPr lang="en-US" altLang="en-US"/>
              <a:t>Implementation of Page Table (Cont.)</a:t>
            </a:r>
          </a:p>
        </p:txBody>
      </p:sp>
      <p:sp>
        <p:nvSpPr>
          <p:cNvPr id="81923" name="Rectangle 3">
            <a:extLst>
              <a:ext uri="{FF2B5EF4-FFF2-40B4-BE49-F238E27FC236}">
                <a16:creationId xmlns:a16="http://schemas.microsoft.com/office/drawing/2014/main" id="{5236551D-8EF3-170B-3EE3-E9A7D9989161}"/>
              </a:ext>
            </a:extLst>
          </p:cNvPr>
          <p:cNvSpPr>
            <a:spLocks noGrp="1" noChangeArrowheads="1"/>
          </p:cNvSpPr>
          <p:nvPr>
            <p:ph type="body" idx="1"/>
          </p:nvPr>
        </p:nvSpPr>
        <p:spPr>
          <a:xfrm>
            <a:off x="873125" y="1146175"/>
            <a:ext cx="6924675" cy="4686300"/>
          </a:xfrm>
        </p:spPr>
        <p:txBody>
          <a:bodyPr/>
          <a:lstStyle/>
          <a:p>
            <a:r>
              <a:rPr lang="en-US" altLang="en-US"/>
              <a:t>Some TLBs store</a:t>
            </a:r>
            <a:r>
              <a:rPr lang="en-US" altLang="en-US" b="1"/>
              <a:t> </a:t>
            </a:r>
            <a:r>
              <a:rPr lang="en-US" altLang="en-US" b="1">
                <a:solidFill>
                  <a:srgbClr val="3366FF"/>
                </a:solidFill>
              </a:rPr>
              <a:t>address-space identifiers </a:t>
            </a:r>
            <a:r>
              <a:rPr lang="en-US" altLang="en-US"/>
              <a:t>(</a:t>
            </a:r>
            <a:r>
              <a:rPr lang="en-US" altLang="en-US" b="1">
                <a:solidFill>
                  <a:srgbClr val="3366FF"/>
                </a:solidFill>
              </a:rPr>
              <a:t>ASIDs</a:t>
            </a:r>
            <a:r>
              <a:rPr lang="en-US" altLang="en-US"/>
              <a:t>)</a:t>
            </a:r>
            <a:r>
              <a:rPr lang="en-US" altLang="en-US" b="1">
                <a:solidFill>
                  <a:srgbClr val="3366FF"/>
                </a:solidFill>
              </a:rPr>
              <a:t> </a:t>
            </a:r>
            <a:r>
              <a:rPr lang="en-US" altLang="en-US"/>
              <a:t>in each TLB entry – uniquely identifies each process to provide address-space protection for that process</a:t>
            </a:r>
          </a:p>
          <a:p>
            <a:pPr lvl="1"/>
            <a:r>
              <a:rPr lang="en-US" altLang="en-US"/>
              <a:t>Otherwise need to flush at every context switch</a:t>
            </a:r>
          </a:p>
          <a:p>
            <a:r>
              <a:rPr lang="en-US" altLang="en-US"/>
              <a:t>TLBs typically small (64 to 1,024 entries)</a:t>
            </a:r>
          </a:p>
          <a:p>
            <a:r>
              <a:rPr lang="en-US" altLang="en-US"/>
              <a:t>On a TLB miss, value is loaded into the TLB for faster access next time</a:t>
            </a:r>
          </a:p>
          <a:p>
            <a:pPr lvl="1"/>
            <a:r>
              <a:rPr lang="en-US" altLang="en-US"/>
              <a:t>Replacement policies must be considered</a:t>
            </a:r>
          </a:p>
          <a:p>
            <a:pPr lvl="1"/>
            <a:r>
              <a:rPr lang="en-US" altLang="en-US"/>
              <a:t>Some entries can be</a:t>
            </a:r>
            <a:r>
              <a:rPr lang="en-US" altLang="en-US" b="1">
                <a:solidFill>
                  <a:srgbClr val="3366FF"/>
                </a:solidFill>
              </a:rPr>
              <a:t> wired down </a:t>
            </a:r>
            <a:r>
              <a:rPr lang="en-US" altLang="en-US"/>
              <a:t>for permanent fast access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050">
            <a:extLst>
              <a:ext uri="{FF2B5EF4-FFF2-40B4-BE49-F238E27FC236}">
                <a16:creationId xmlns:a16="http://schemas.microsoft.com/office/drawing/2014/main" id="{32D005B3-6805-00E4-496A-050A69EC5179}"/>
              </a:ext>
            </a:extLst>
          </p:cNvPr>
          <p:cNvSpPr>
            <a:spLocks noGrp="1" noChangeArrowheads="1"/>
          </p:cNvSpPr>
          <p:nvPr>
            <p:ph type="title"/>
          </p:nvPr>
        </p:nvSpPr>
        <p:spPr>
          <a:xfrm>
            <a:off x="457200" y="166688"/>
            <a:ext cx="8229600" cy="576262"/>
          </a:xfrm>
        </p:spPr>
        <p:txBody>
          <a:bodyPr/>
          <a:lstStyle/>
          <a:p>
            <a:pPr eaLnBrk="1" hangingPunct="1"/>
            <a:r>
              <a:rPr lang="en-US" altLang="en-US"/>
              <a:t>Associative Memory</a:t>
            </a:r>
          </a:p>
        </p:txBody>
      </p:sp>
      <p:sp>
        <p:nvSpPr>
          <p:cNvPr id="83971" name="Rectangle 2051">
            <a:extLst>
              <a:ext uri="{FF2B5EF4-FFF2-40B4-BE49-F238E27FC236}">
                <a16:creationId xmlns:a16="http://schemas.microsoft.com/office/drawing/2014/main" id="{B87F2632-8D61-A832-E879-F26C92A396D5}"/>
              </a:ext>
            </a:extLst>
          </p:cNvPr>
          <p:cNvSpPr>
            <a:spLocks noGrp="1" noChangeArrowheads="1"/>
          </p:cNvSpPr>
          <p:nvPr>
            <p:ph type="body" idx="1"/>
          </p:nvPr>
        </p:nvSpPr>
        <p:spPr>
          <a:xfrm>
            <a:off x="903288" y="1211263"/>
            <a:ext cx="7351712" cy="4483100"/>
          </a:xfrm>
        </p:spPr>
        <p:txBody>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pitchFamily="-84"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83972" name="Picture 1">
            <a:extLst>
              <a:ext uri="{FF2B5EF4-FFF2-40B4-BE49-F238E27FC236}">
                <a16:creationId xmlns:a16="http://schemas.microsoft.com/office/drawing/2014/main" id="{3BCD9221-6E93-2E75-5AC2-0E14665E94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7E19253-DA50-8076-298C-E2F4C6194A55}"/>
              </a:ext>
            </a:extLst>
          </p:cNvPr>
          <p:cNvSpPr>
            <a:spLocks noGrp="1" noChangeArrowheads="1"/>
          </p:cNvSpPr>
          <p:nvPr>
            <p:ph type="title"/>
          </p:nvPr>
        </p:nvSpPr>
        <p:spPr>
          <a:xfrm>
            <a:off x="488950" y="182563"/>
            <a:ext cx="8229600" cy="576262"/>
          </a:xfrm>
        </p:spPr>
        <p:txBody>
          <a:bodyPr/>
          <a:lstStyle/>
          <a:p>
            <a:pPr eaLnBrk="1" hangingPunct="1"/>
            <a:r>
              <a:rPr lang="en-US" altLang="en-US"/>
              <a:t>Paging Hardware With TLB</a:t>
            </a:r>
            <a:endParaRPr lang="en-US" altLang="en-US" sz="2400"/>
          </a:p>
        </p:txBody>
      </p:sp>
      <p:pic>
        <p:nvPicPr>
          <p:cNvPr id="86019" name="Picture 5">
            <a:extLst>
              <a:ext uri="{FF2B5EF4-FFF2-40B4-BE49-F238E27FC236}">
                <a16:creationId xmlns:a16="http://schemas.microsoft.com/office/drawing/2014/main" id="{2B728C7E-06AA-142F-3A54-B72962609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8D9E63F6-9A3C-FE70-D650-E0CA9B589718}"/>
              </a:ext>
            </a:extLst>
          </p:cNvPr>
          <p:cNvSpPr>
            <a:spLocks noGrp="1" noChangeArrowheads="1"/>
          </p:cNvSpPr>
          <p:nvPr>
            <p:ph type="title"/>
          </p:nvPr>
        </p:nvSpPr>
        <p:spPr>
          <a:xfrm>
            <a:off x="457200" y="152400"/>
            <a:ext cx="8229600" cy="576263"/>
          </a:xfrm>
        </p:spPr>
        <p:txBody>
          <a:bodyPr/>
          <a:lstStyle/>
          <a:p>
            <a:pPr eaLnBrk="1" hangingPunct="1"/>
            <a:r>
              <a:rPr lang="en-US" altLang="en-US"/>
              <a:t>Effective Access Time</a:t>
            </a:r>
          </a:p>
        </p:txBody>
      </p:sp>
      <p:sp>
        <p:nvSpPr>
          <p:cNvPr id="88067" name="Rectangle 3">
            <a:extLst>
              <a:ext uri="{FF2B5EF4-FFF2-40B4-BE49-F238E27FC236}">
                <a16:creationId xmlns:a16="http://schemas.microsoft.com/office/drawing/2014/main" id="{618D4D09-80A3-86E1-5C87-DB2B45063D44}"/>
              </a:ext>
            </a:extLst>
          </p:cNvPr>
          <p:cNvSpPr>
            <a:spLocks noGrp="1" noChangeArrowheads="1"/>
          </p:cNvSpPr>
          <p:nvPr>
            <p:ph type="body" idx="1"/>
          </p:nvPr>
        </p:nvSpPr>
        <p:spPr>
          <a:xfrm>
            <a:off x="917575" y="1084263"/>
            <a:ext cx="7781925" cy="5048250"/>
          </a:xfrm>
        </p:spPr>
        <p:txBody>
          <a:bodyPr/>
          <a:lstStyle/>
          <a:p>
            <a:pPr>
              <a:lnSpc>
                <a:spcPct val="90000"/>
              </a:lnSpc>
              <a:tabLst>
                <a:tab pos="2062163" algn="l"/>
                <a:tab pos="2566988" algn="l"/>
              </a:tabLst>
            </a:pPr>
            <a:r>
              <a:rPr lang="en-US" altLang="en-US"/>
              <a:t>Associative Lookup = </a:t>
            </a:r>
            <a:r>
              <a:rPr lang="en-US" altLang="en-US">
                <a:sym typeface="Symbol" panose="05050102010706020507" pitchFamily="18" charset="2"/>
              </a:rPr>
              <a:t> time unit</a:t>
            </a:r>
          </a:p>
          <a:p>
            <a:pPr lvl="1">
              <a:lnSpc>
                <a:spcPct val="90000"/>
              </a:lnSpc>
              <a:tabLst>
                <a:tab pos="2062163" algn="l"/>
                <a:tab pos="2566988" algn="l"/>
              </a:tabLst>
            </a:pPr>
            <a:r>
              <a:rPr lang="en-US" altLang="en-US">
                <a:sym typeface="Symbol" panose="05050102010706020507" pitchFamily="18" charset="2"/>
              </a:rPr>
              <a:t>Can be &lt; 10% of memory access time</a:t>
            </a:r>
          </a:p>
          <a:p>
            <a:pPr>
              <a:lnSpc>
                <a:spcPct val="90000"/>
              </a:lnSpc>
              <a:tabLst>
                <a:tab pos="2062163" algn="l"/>
                <a:tab pos="2566988" algn="l"/>
              </a:tabLst>
            </a:pPr>
            <a:r>
              <a:rPr lang="en-US" altLang="en-US">
                <a:sym typeface="Symbol" panose="05050102010706020507" pitchFamily="18" charset="2"/>
              </a:rPr>
              <a:t>Hit ratio = </a:t>
            </a:r>
          </a:p>
          <a:p>
            <a:pPr lvl="1">
              <a:lnSpc>
                <a:spcPct val="90000"/>
              </a:lnSpc>
              <a:tabLst>
                <a:tab pos="2062163" algn="l"/>
                <a:tab pos="2566988" algn="l"/>
              </a:tabLst>
            </a:pPr>
            <a:r>
              <a:rPr lang="en-US" altLang="en-US">
                <a:sym typeface="Symbol" panose="05050102010706020507"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a:sym typeface="Symbol" panose="05050102010706020507" pitchFamily="18" charset="2"/>
              </a:rPr>
              <a:t>Consider  = 80%,  = 20ns for TLB search, m =100ns for memory access</a:t>
            </a:r>
          </a:p>
          <a:p>
            <a:pPr>
              <a:lnSpc>
                <a:spcPct val="90000"/>
              </a:lnSpc>
              <a:tabLst>
                <a:tab pos="2062163" algn="l"/>
                <a:tab pos="2566988" algn="l"/>
              </a:tabLst>
            </a:pPr>
            <a:r>
              <a:rPr lang="en-US" altLang="en-US" b="1">
                <a:solidFill>
                  <a:srgbClr val="3366FF"/>
                </a:solidFill>
                <a:sym typeface="Symbol" panose="05050102010706020507" pitchFamily="18" charset="2"/>
              </a:rPr>
              <a:t>Effective Access Time</a:t>
            </a:r>
            <a:r>
              <a:rPr lang="en-US" altLang="en-US">
                <a:solidFill>
                  <a:srgbClr val="3366FF"/>
                </a:solidFill>
                <a:sym typeface="Symbol" panose="05050102010706020507" pitchFamily="18" charset="2"/>
              </a:rPr>
              <a:t> </a:t>
            </a:r>
            <a:r>
              <a:rPr lang="en-US" altLang="en-US">
                <a:sym typeface="Symbol" panose="05050102010706020507" pitchFamily="18" charset="2"/>
              </a:rPr>
              <a:t>(</a:t>
            </a:r>
            <a:r>
              <a:rPr lang="en-US" altLang="en-US" b="1">
                <a:solidFill>
                  <a:srgbClr val="3366FF"/>
                </a:solidFill>
                <a:sym typeface="Symbol" panose="05050102010706020507" pitchFamily="18" charset="2"/>
              </a:rPr>
              <a:t>EAT</a:t>
            </a:r>
            <a:r>
              <a:rPr lang="en-US" altLang="en-US">
                <a:sym typeface="Symbol" panose="05050102010706020507" pitchFamily="18" charset="2"/>
              </a:rPr>
              <a:t>)</a:t>
            </a:r>
          </a:p>
          <a:p>
            <a:pPr>
              <a:lnSpc>
                <a:spcPct val="90000"/>
              </a:lnSpc>
              <a:buFont typeface="Monotype Sorts" pitchFamily="-84" charset="2"/>
              <a:buNone/>
              <a:tabLst>
                <a:tab pos="2062163" algn="l"/>
                <a:tab pos="2566988" algn="l"/>
              </a:tabLst>
            </a:pPr>
            <a:r>
              <a:rPr lang="en-US" altLang="en-US"/>
              <a:t>		EAT = (</a:t>
            </a:r>
            <a:r>
              <a:rPr lang="en-US" altLang="en-US">
                <a:sym typeface="Symbol" panose="05050102010706020507" pitchFamily="18" charset="2"/>
              </a:rPr>
              <a:t>+m)  + (2m+ ) (1 – )</a:t>
            </a:r>
          </a:p>
          <a:p>
            <a:pPr>
              <a:lnSpc>
                <a:spcPct val="90000"/>
              </a:lnSpc>
              <a:buFont typeface="Monotype Sorts" pitchFamily="-84" charset="2"/>
              <a:buNone/>
              <a:tabLst>
                <a:tab pos="2062163" algn="l"/>
                <a:tab pos="2566988" algn="l"/>
              </a:tabLst>
            </a:pPr>
            <a:r>
              <a:rPr lang="en-US" altLang="en-US">
                <a:sym typeface="Symbol" panose="05050102010706020507" pitchFamily="18" charset="2"/>
              </a:rPr>
              <a:t>			</a:t>
            </a:r>
            <a:endParaRPr lang="en-US" altLang="en-US"/>
          </a:p>
          <a:p>
            <a:pPr>
              <a:lnSpc>
                <a:spcPct val="90000"/>
              </a:lnSpc>
              <a:tabLst>
                <a:tab pos="2062163" algn="l"/>
                <a:tab pos="2566988" algn="l"/>
              </a:tabLst>
            </a:pPr>
            <a:r>
              <a:rPr lang="en-US" altLang="en-US"/>
              <a:t> </a:t>
            </a:r>
            <a:r>
              <a:rPr lang="en-US" altLang="en-US">
                <a:sym typeface="Symbol" panose="05050102010706020507" pitchFamily="18" charset="2"/>
              </a:rPr>
              <a:t>Consider  = 80%,  = 20ns for TLB search, 100ns for memory access</a:t>
            </a:r>
          </a:p>
          <a:p>
            <a:pPr lvl="1">
              <a:lnSpc>
                <a:spcPct val="90000"/>
              </a:lnSpc>
              <a:tabLst>
                <a:tab pos="2062163" algn="l"/>
                <a:tab pos="2566988" algn="l"/>
              </a:tabLst>
            </a:pPr>
            <a:r>
              <a:rPr lang="en-US" altLang="en-US">
                <a:sym typeface="Symbol" panose="05050102010706020507" pitchFamily="18" charset="2"/>
              </a:rPr>
              <a:t>EAT = 0.80 x (20+100) + 0.20 x (20+100+100)</a:t>
            </a:r>
          </a:p>
          <a:p>
            <a:pPr>
              <a:lnSpc>
                <a:spcPct val="90000"/>
              </a:lnSpc>
              <a:tabLst>
                <a:tab pos="2062163" algn="l"/>
                <a:tab pos="2566988" algn="l"/>
              </a:tabLst>
            </a:pPr>
            <a:r>
              <a:rPr lang="en-US" altLang="en-US">
                <a:sym typeface="Symbol" panose="05050102010706020507" pitchFamily="18" charset="2"/>
              </a:rPr>
              <a:t>Consider more realistic hit ratio -&gt;   = 99%,  = 20ns for TLB search, 100ns for memory access</a:t>
            </a:r>
          </a:p>
          <a:p>
            <a:pPr lvl="1">
              <a:lnSpc>
                <a:spcPct val="90000"/>
              </a:lnSpc>
              <a:tabLst>
                <a:tab pos="2062163" algn="l"/>
                <a:tab pos="2566988" algn="l"/>
              </a:tabLst>
            </a:pPr>
            <a:r>
              <a:rPr lang="en-US" altLang="en-US">
                <a:sym typeface="Symbol" panose="05050102010706020507" pitchFamily="18" charset="2"/>
              </a:rPr>
              <a:t>EAT = 0.99 x (20+100) + 0.01 x (20+100+100)</a:t>
            </a:r>
          </a:p>
          <a:p>
            <a:pPr lvl="1">
              <a:lnSpc>
                <a:spcPct val="90000"/>
              </a:lnSpc>
              <a:tabLst>
                <a:tab pos="2062163" algn="l"/>
                <a:tab pos="2566988" algn="l"/>
              </a:tabLst>
            </a:pPr>
            <a:endParaRPr lang="en-US" altLang="en-US">
              <a:sym typeface="Symbol" panose="05050102010706020507" pitchFamily="18" charset="2"/>
            </a:endParaRPr>
          </a:p>
          <a:p>
            <a:pPr>
              <a:lnSpc>
                <a:spcPct val="90000"/>
              </a:lnSpc>
              <a:buFont typeface="Monotype Sorts" pitchFamily="-84" charset="2"/>
              <a:buNone/>
              <a:tabLst>
                <a:tab pos="2062163" algn="l"/>
                <a:tab pos="2566988" algn="l"/>
              </a:tabLst>
            </a:pPr>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050">
            <a:extLst>
              <a:ext uri="{FF2B5EF4-FFF2-40B4-BE49-F238E27FC236}">
                <a16:creationId xmlns:a16="http://schemas.microsoft.com/office/drawing/2014/main" id="{FC97B6FD-EDC2-6092-9978-5678894617FE}"/>
              </a:ext>
            </a:extLst>
          </p:cNvPr>
          <p:cNvSpPr>
            <a:spLocks noGrp="1" noChangeArrowheads="1"/>
          </p:cNvSpPr>
          <p:nvPr>
            <p:ph type="title"/>
          </p:nvPr>
        </p:nvSpPr>
        <p:spPr>
          <a:xfrm>
            <a:off x="457200" y="182563"/>
            <a:ext cx="8229600" cy="576262"/>
          </a:xfrm>
        </p:spPr>
        <p:txBody>
          <a:bodyPr/>
          <a:lstStyle/>
          <a:p>
            <a:pPr eaLnBrk="1" hangingPunct="1"/>
            <a:r>
              <a:rPr lang="en-US" altLang="en-US"/>
              <a:t>Memory Protection</a:t>
            </a:r>
          </a:p>
        </p:txBody>
      </p:sp>
      <p:sp>
        <p:nvSpPr>
          <p:cNvPr id="90115" name="Rectangle 2051">
            <a:extLst>
              <a:ext uri="{FF2B5EF4-FFF2-40B4-BE49-F238E27FC236}">
                <a16:creationId xmlns:a16="http://schemas.microsoft.com/office/drawing/2014/main" id="{44E58FBC-9250-D2A7-91B9-D4102CF30859}"/>
              </a:ext>
            </a:extLst>
          </p:cNvPr>
          <p:cNvSpPr>
            <a:spLocks noGrp="1" noChangeArrowheads="1"/>
          </p:cNvSpPr>
          <p:nvPr>
            <p:ph type="body" idx="1"/>
          </p:nvPr>
        </p:nvSpPr>
        <p:spPr>
          <a:xfrm>
            <a:off x="873125" y="1157288"/>
            <a:ext cx="6937375" cy="4468812"/>
          </a:xfrm>
        </p:spPr>
        <p:txBody>
          <a:bodyPr/>
          <a:lstStyle/>
          <a:p>
            <a:r>
              <a:rPr lang="en-US" altLang="en-US"/>
              <a:t>Memory protection implemented by associating protection bit with each frame to indicate if read-only or read-write access is allowed</a:t>
            </a:r>
          </a:p>
          <a:p>
            <a:pPr lvl="1"/>
            <a:r>
              <a:rPr lang="en-US" altLang="en-US"/>
              <a:t>Can also add more bits to indicate page execute-only, and so on</a:t>
            </a:r>
          </a:p>
          <a:p>
            <a:r>
              <a:rPr lang="en-US" altLang="en-US" b="1">
                <a:solidFill>
                  <a:srgbClr val="3366FF"/>
                </a:solidFill>
              </a:rPr>
              <a:t>Valid-invalid</a:t>
            </a:r>
            <a:r>
              <a:rPr lang="en-US" altLang="en-US">
                <a:solidFill>
                  <a:srgbClr val="3366FF"/>
                </a:solidFill>
              </a:rPr>
              <a:t> </a:t>
            </a:r>
            <a:r>
              <a:rPr lang="en-US" altLang="en-US"/>
              <a:t>bit attached to each entry in the page table:</a:t>
            </a:r>
          </a:p>
          <a:p>
            <a:pPr lvl="1"/>
            <a:r>
              <a:rPr lang="ja-JP" altLang="en-US"/>
              <a:t>“</a:t>
            </a:r>
            <a:r>
              <a:rPr lang="en-US" altLang="ja-JP"/>
              <a:t>valid</a:t>
            </a:r>
            <a:r>
              <a:rPr lang="ja-JP" altLang="en-US"/>
              <a:t>”</a:t>
            </a:r>
            <a:r>
              <a:rPr lang="en-US" altLang="ja-JP"/>
              <a:t> indicates that the associated page is in the process</a:t>
            </a:r>
            <a:r>
              <a:rPr lang="ja-JP" altLang="en-US"/>
              <a:t>’</a:t>
            </a:r>
            <a:r>
              <a:rPr lang="en-US" altLang="ja-JP"/>
              <a:t> logical address space, and is thus a legal page</a:t>
            </a:r>
          </a:p>
          <a:p>
            <a:pPr lvl="1"/>
            <a:r>
              <a:rPr lang="ja-JP" altLang="en-US"/>
              <a:t>“</a:t>
            </a:r>
            <a:r>
              <a:rPr lang="en-US" altLang="ja-JP"/>
              <a:t>invalid</a:t>
            </a:r>
            <a:r>
              <a:rPr lang="ja-JP" altLang="en-US"/>
              <a:t>”</a:t>
            </a:r>
            <a:r>
              <a:rPr lang="en-US" altLang="ja-JP"/>
              <a:t> indicates that the page is not in the process</a:t>
            </a:r>
            <a:r>
              <a:rPr lang="ja-JP" altLang="en-US"/>
              <a:t>’</a:t>
            </a:r>
            <a:r>
              <a:rPr lang="en-US" altLang="ja-JP"/>
              <a:t> logical address space</a:t>
            </a:r>
          </a:p>
          <a:p>
            <a:pPr lvl="1"/>
            <a:r>
              <a:rPr lang="en-US" altLang="en-US"/>
              <a:t>Or use </a:t>
            </a:r>
            <a:r>
              <a:rPr lang="en-US" altLang="en-US" b="1">
                <a:solidFill>
                  <a:srgbClr val="3366FF"/>
                </a:solidFill>
              </a:rPr>
              <a:t>page-table length register </a:t>
            </a:r>
            <a:r>
              <a:rPr lang="en-US" altLang="en-US"/>
              <a:t>(</a:t>
            </a:r>
            <a:r>
              <a:rPr lang="en-US" altLang="en-US" b="1">
                <a:solidFill>
                  <a:srgbClr val="3366FF"/>
                </a:solidFill>
              </a:rPr>
              <a:t>PTLR</a:t>
            </a:r>
            <a:r>
              <a:rPr lang="en-US" altLang="en-US"/>
              <a:t>)</a:t>
            </a:r>
          </a:p>
          <a:p>
            <a:r>
              <a:rPr lang="en-US" altLang="en-US"/>
              <a:t>Any violations result in a trap to the kernel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C521FA56-B846-76F8-8AA2-347A2ADDCD9B}"/>
              </a:ext>
            </a:extLst>
          </p:cNvPr>
          <p:cNvSpPr>
            <a:spLocks noGrp="1" noChangeArrowheads="1"/>
          </p:cNvSpPr>
          <p:nvPr>
            <p:ph type="title"/>
          </p:nvPr>
        </p:nvSpPr>
        <p:spPr>
          <a:xfrm>
            <a:off x="1709738" y="-188913"/>
            <a:ext cx="7112000" cy="903288"/>
          </a:xfrm>
        </p:spPr>
        <p:txBody>
          <a:bodyPr/>
          <a:lstStyle/>
          <a:p>
            <a:pPr eaLnBrk="1" hangingPunct="1"/>
            <a:r>
              <a:rPr lang="en-US" altLang="en-US" sz="2800"/>
              <a:t>Valid (v) or Invalid (i) Bit In A Page Table</a:t>
            </a:r>
          </a:p>
        </p:txBody>
      </p:sp>
      <p:pic>
        <p:nvPicPr>
          <p:cNvPr id="92163" name="Picture 5">
            <a:extLst>
              <a:ext uri="{FF2B5EF4-FFF2-40B4-BE49-F238E27FC236}">
                <a16:creationId xmlns:a16="http://schemas.microsoft.com/office/drawing/2014/main" id="{77A0402A-1423-AC90-78D6-6B83C1578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6696F7B8-618D-A078-CBBB-EA46BC7B4AEA}"/>
              </a:ext>
            </a:extLst>
          </p:cNvPr>
          <p:cNvSpPr>
            <a:spLocks noGrp="1" noChangeArrowheads="1"/>
          </p:cNvSpPr>
          <p:nvPr>
            <p:ph type="title"/>
          </p:nvPr>
        </p:nvSpPr>
        <p:spPr>
          <a:xfrm>
            <a:off x="457200" y="182563"/>
            <a:ext cx="8229600" cy="576262"/>
          </a:xfrm>
        </p:spPr>
        <p:txBody>
          <a:bodyPr/>
          <a:lstStyle/>
          <a:p>
            <a:pPr eaLnBrk="1" hangingPunct="1"/>
            <a:r>
              <a:rPr lang="en-US" altLang="en-US"/>
              <a:t>Shared Pages</a:t>
            </a:r>
          </a:p>
        </p:txBody>
      </p:sp>
      <p:sp>
        <p:nvSpPr>
          <p:cNvPr id="94211" name="Rectangle 3">
            <a:extLst>
              <a:ext uri="{FF2B5EF4-FFF2-40B4-BE49-F238E27FC236}">
                <a16:creationId xmlns:a16="http://schemas.microsoft.com/office/drawing/2014/main" id="{CD4481DA-A310-E767-1D34-025459283E12}"/>
              </a:ext>
            </a:extLst>
          </p:cNvPr>
          <p:cNvSpPr>
            <a:spLocks noGrp="1" noChangeArrowheads="1"/>
          </p:cNvSpPr>
          <p:nvPr>
            <p:ph type="body" idx="1"/>
          </p:nvPr>
        </p:nvSpPr>
        <p:spPr>
          <a:xfrm>
            <a:off x="873125" y="1141413"/>
            <a:ext cx="6950075" cy="4483100"/>
          </a:xfrm>
        </p:spPr>
        <p:txBody>
          <a:bodyPr/>
          <a:lstStyle/>
          <a:p>
            <a:r>
              <a:rPr lang="en-US" altLang="en-US" b="1">
                <a:solidFill>
                  <a:srgbClr val="3366FF"/>
                </a:solidFill>
              </a:rPr>
              <a:t>Shared code</a:t>
            </a:r>
          </a:p>
          <a:p>
            <a:pPr lvl="1"/>
            <a:r>
              <a:rPr lang="en-US" altLang="en-US"/>
              <a:t>One copy of read-only (</a:t>
            </a:r>
            <a:r>
              <a:rPr lang="en-US" altLang="en-US" b="1">
                <a:solidFill>
                  <a:srgbClr val="3366FF"/>
                </a:solidFill>
              </a:rPr>
              <a:t>reentrant</a:t>
            </a:r>
            <a:r>
              <a:rPr lang="en-US" altLang="en-US"/>
              <a:t>) code shared among processes (i.e., text editors, compilers, window systems)</a:t>
            </a:r>
          </a:p>
          <a:p>
            <a:pPr lvl="1"/>
            <a:r>
              <a:rPr lang="en-US" altLang="en-US"/>
              <a:t>Similar to multiple threads sharing the same process space</a:t>
            </a:r>
          </a:p>
          <a:p>
            <a:pPr lvl="1"/>
            <a:r>
              <a:rPr lang="en-US" altLang="en-US"/>
              <a:t>Also useful for interprocess communication if sharing of read-write pages is allowed</a:t>
            </a:r>
          </a:p>
          <a:p>
            <a:r>
              <a:rPr lang="en-US" altLang="en-US" b="1">
                <a:solidFill>
                  <a:srgbClr val="3366FF"/>
                </a:solidFill>
              </a:rPr>
              <a:t>Private code and data</a:t>
            </a:r>
            <a:r>
              <a:rPr lang="en-US" altLang="en-US">
                <a:solidFill>
                  <a:srgbClr val="3366FF"/>
                </a:solidFill>
              </a:rPr>
              <a:t> </a:t>
            </a:r>
          </a:p>
          <a:p>
            <a:pPr lvl="1"/>
            <a:r>
              <a:rPr lang="en-US" altLang="en-US"/>
              <a:t>Each process keeps a separate copy of the code and data</a:t>
            </a:r>
          </a:p>
          <a:p>
            <a:pPr lvl="1"/>
            <a:r>
              <a:rPr lang="en-US" altLang="en-US"/>
              <a:t>The pages for the private code and data can appear anywhere in the logical address space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E619E5C-8853-3D3A-A72D-3B74D890FD1B}"/>
              </a:ext>
            </a:extLst>
          </p:cNvPr>
          <p:cNvSpPr>
            <a:spLocks noGrp="1" noChangeArrowheads="1"/>
          </p:cNvSpPr>
          <p:nvPr>
            <p:ph type="title"/>
          </p:nvPr>
        </p:nvSpPr>
        <p:spPr>
          <a:xfrm>
            <a:off x="1265238" y="112713"/>
            <a:ext cx="6559550" cy="576262"/>
          </a:xfrm>
        </p:spPr>
        <p:txBody>
          <a:bodyPr/>
          <a:lstStyle/>
          <a:p>
            <a:pPr eaLnBrk="1" hangingPunct="1"/>
            <a:r>
              <a:rPr lang="en-US" altLang="en-US"/>
              <a:t>Base and Limit Registers</a:t>
            </a:r>
          </a:p>
        </p:txBody>
      </p:sp>
      <p:sp>
        <p:nvSpPr>
          <p:cNvPr id="13315" name="Rectangle 3">
            <a:extLst>
              <a:ext uri="{FF2B5EF4-FFF2-40B4-BE49-F238E27FC236}">
                <a16:creationId xmlns:a16="http://schemas.microsoft.com/office/drawing/2014/main" id="{96944E48-2836-B04F-F3E6-84FA66492D94}"/>
              </a:ext>
            </a:extLst>
          </p:cNvPr>
          <p:cNvSpPr>
            <a:spLocks noGrp="1" noChangeArrowheads="1"/>
          </p:cNvSpPr>
          <p:nvPr>
            <p:ph type="body" idx="1"/>
          </p:nvPr>
        </p:nvSpPr>
        <p:spPr>
          <a:xfrm>
            <a:off x="950913" y="995363"/>
            <a:ext cx="7351712" cy="4483100"/>
          </a:xfrm>
        </p:spPr>
        <p:txBody>
          <a:bodyPr/>
          <a:lstStyle/>
          <a:p>
            <a:r>
              <a:rPr lang="en-US" altLang="en-US"/>
              <a:t>A pair of </a:t>
            </a:r>
            <a:r>
              <a:rPr lang="en-US" altLang="en-US" b="1">
                <a:solidFill>
                  <a:srgbClr val="3366FF"/>
                </a:solidFill>
              </a:rPr>
              <a:t>base</a:t>
            </a:r>
            <a:r>
              <a:rPr lang="en-US" altLang="en-US">
                <a:solidFill>
                  <a:srgbClr val="3366FF"/>
                </a:solidFill>
              </a:rPr>
              <a:t> </a:t>
            </a:r>
            <a:r>
              <a:rPr lang="en-US" altLang="en-US"/>
              <a:t>and</a:t>
            </a:r>
            <a:r>
              <a:rPr lang="en-US" altLang="en-US" b="1">
                <a:solidFill>
                  <a:srgbClr val="FF0000"/>
                </a:solidFill>
              </a:rPr>
              <a:t> </a:t>
            </a:r>
            <a:r>
              <a:rPr lang="en-US" altLang="en-US" b="1">
                <a:solidFill>
                  <a:srgbClr val="3366FF"/>
                </a:solidFill>
              </a:rPr>
              <a:t>limit</a:t>
            </a:r>
            <a:r>
              <a:rPr lang="en-US" altLang="en-US">
                <a:solidFill>
                  <a:srgbClr val="3366FF"/>
                </a:solidFill>
              </a:rPr>
              <a:t> </a:t>
            </a:r>
            <a:r>
              <a:rPr lang="en-US" altLang="en-US" b="1">
                <a:solidFill>
                  <a:srgbClr val="3366FF"/>
                </a:solidFill>
              </a:rPr>
              <a:t>registers</a:t>
            </a:r>
            <a:r>
              <a:rPr lang="en-US" altLang="en-US"/>
              <a:t> define the logical address space</a:t>
            </a:r>
          </a:p>
          <a:p>
            <a:r>
              <a:rPr lang="en-US" altLang="en-US"/>
              <a:t>CPU must check every memory access generated in user mode to be sure it is between base and limit for that user</a:t>
            </a:r>
          </a:p>
        </p:txBody>
      </p:sp>
      <p:pic>
        <p:nvPicPr>
          <p:cNvPr id="13316" name="Picture 5">
            <a:extLst>
              <a:ext uri="{FF2B5EF4-FFF2-40B4-BE49-F238E27FC236}">
                <a16:creationId xmlns:a16="http://schemas.microsoft.com/office/drawing/2014/main" id="{CE6DD3E2-57EC-006B-29E0-DA4DBA695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2128838"/>
            <a:ext cx="327342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EEFC89C-0327-4D92-152E-BA67FF784375}"/>
              </a:ext>
            </a:extLst>
          </p:cNvPr>
          <p:cNvSpPr>
            <a:spLocks noGrp="1" noChangeArrowheads="1"/>
          </p:cNvSpPr>
          <p:nvPr>
            <p:ph type="title"/>
          </p:nvPr>
        </p:nvSpPr>
        <p:spPr>
          <a:xfrm>
            <a:off x="982663" y="198438"/>
            <a:ext cx="7704137" cy="576262"/>
          </a:xfrm>
        </p:spPr>
        <p:txBody>
          <a:bodyPr/>
          <a:lstStyle/>
          <a:p>
            <a:pPr eaLnBrk="1" hangingPunct="1"/>
            <a:r>
              <a:rPr lang="en-US" altLang="en-US"/>
              <a:t>Shared Pages Example</a:t>
            </a:r>
            <a:endParaRPr lang="en-US" altLang="en-US" sz="2400"/>
          </a:p>
        </p:txBody>
      </p:sp>
      <p:pic>
        <p:nvPicPr>
          <p:cNvPr id="96259" name="Picture 4" descr="8">
            <a:extLst>
              <a:ext uri="{FF2B5EF4-FFF2-40B4-BE49-F238E27FC236}">
                <a16:creationId xmlns:a16="http://schemas.microsoft.com/office/drawing/2014/main" id="{1E3606B5-99F2-E46B-D70C-424016B38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104900"/>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E5AB55C-6966-9E06-546F-8EB91CD8EB42}"/>
              </a:ext>
            </a:extLst>
          </p:cNvPr>
          <p:cNvSpPr>
            <a:spLocks noGrp="1" noChangeArrowheads="1"/>
          </p:cNvSpPr>
          <p:nvPr>
            <p:ph type="title"/>
          </p:nvPr>
        </p:nvSpPr>
        <p:spPr>
          <a:xfrm>
            <a:off x="520700" y="182563"/>
            <a:ext cx="8229600" cy="576262"/>
          </a:xfrm>
        </p:spPr>
        <p:txBody>
          <a:bodyPr/>
          <a:lstStyle/>
          <a:p>
            <a:pPr eaLnBrk="1" hangingPunct="1"/>
            <a:r>
              <a:rPr lang="en-US" altLang="en-US"/>
              <a:t>Structure of the Page Table</a:t>
            </a:r>
          </a:p>
        </p:txBody>
      </p:sp>
      <p:sp>
        <p:nvSpPr>
          <p:cNvPr id="98307" name="Rectangle 3">
            <a:extLst>
              <a:ext uri="{FF2B5EF4-FFF2-40B4-BE49-F238E27FC236}">
                <a16:creationId xmlns:a16="http://schemas.microsoft.com/office/drawing/2014/main" id="{26447C92-14FE-6DBC-6D95-060F7B167328}"/>
              </a:ext>
            </a:extLst>
          </p:cNvPr>
          <p:cNvSpPr>
            <a:spLocks noGrp="1" noChangeArrowheads="1"/>
          </p:cNvSpPr>
          <p:nvPr>
            <p:ph type="body" idx="1"/>
          </p:nvPr>
        </p:nvSpPr>
        <p:spPr>
          <a:xfrm>
            <a:off x="857250" y="1141413"/>
            <a:ext cx="7119938" cy="4483100"/>
          </a:xfrm>
        </p:spPr>
        <p:txBody>
          <a:bodyPr/>
          <a:lstStyle/>
          <a:p>
            <a:r>
              <a:rPr lang="en-US" altLang="en-US"/>
              <a:t>Memory structures for paging can get huge using straight-forward methods</a:t>
            </a:r>
          </a:p>
          <a:p>
            <a:pPr lvl="1"/>
            <a:r>
              <a:rPr lang="en-US" altLang="en-US"/>
              <a:t>Consider a 32-bit logical address space as on modern computers</a:t>
            </a:r>
          </a:p>
          <a:p>
            <a:pPr lvl="1"/>
            <a:r>
              <a:rPr lang="en-US" altLang="en-US"/>
              <a:t>Page size of 4 KB (2</a:t>
            </a:r>
            <a:r>
              <a:rPr lang="en-US" altLang="en-US" baseline="30000"/>
              <a:t>12</a:t>
            </a:r>
            <a:r>
              <a:rPr lang="en-US" altLang="en-US"/>
              <a:t>)</a:t>
            </a:r>
          </a:p>
          <a:p>
            <a:pPr lvl="1"/>
            <a:r>
              <a:rPr lang="en-US" altLang="en-US"/>
              <a:t>Page table would have 1 million entries (2</a:t>
            </a:r>
            <a:r>
              <a:rPr lang="en-US" altLang="en-US" baseline="30000"/>
              <a:t>32</a:t>
            </a:r>
            <a:r>
              <a:rPr lang="en-US" altLang="en-US"/>
              <a:t> / 2</a:t>
            </a:r>
            <a:r>
              <a:rPr lang="en-US" altLang="en-US" baseline="30000"/>
              <a:t>12</a:t>
            </a:r>
            <a:r>
              <a:rPr lang="en-US" altLang="en-US"/>
              <a:t>)</a:t>
            </a:r>
          </a:p>
          <a:p>
            <a:pPr lvl="1"/>
            <a:r>
              <a:rPr lang="en-US" altLang="en-US"/>
              <a:t>If each entry is 4 bytes -&gt; 4 MB of physical address space / memory for page table alone</a:t>
            </a:r>
          </a:p>
          <a:p>
            <a:pPr lvl="2"/>
            <a:r>
              <a:rPr lang="en-US" altLang="en-US"/>
              <a:t>That amount of memory used to cost a lot</a:t>
            </a:r>
          </a:p>
          <a:p>
            <a:pPr lvl="2"/>
            <a:r>
              <a:rPr lang="en-US" altLang="en-US"/>
              <a:t>Don</a:t>
            </a:r>
            <a:r>
              <a:rPr lang="ja-JP" altLang="en-US"/>
              <a:t>’</a:t>
            </a:r>
            <a:r>
              <a:rPr lang="en-US" altLang="ja-JP"/>
              <a:t>t want to allocate that contiguously in main memory</a:t>
            </a:r>
            <a:endParaRPr lang="en-US" altLang="en-US"/>
          </a:p>
          <a:p>
            <a:r>
              <a:rPr lang="en-US" altLang="en-US"/>
              <a:t>Hierarchical Paging</a:t>
            </a:r>
          </a:p>
          <a:p>
            <a:r>
              <a:rPr lang="en-US" altLang="en-US"/>
              <a:t>Hashed Page Tables</a:t>
            </a:r>
          </a:p>
          <a:p>
            <a:r>
              <a:rPr lang="en-US" altLang="en-US"/>
              <a:t>Inverted Page Tables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5B4ABD0-CC82-BFFF-BFCE-8BD279A25420}"/>
              </a:ext>
            </a:extLst>
          </p:cNvPr>
          <p:cNvSpPr>
            <a:spLocks noGrp="1" noChangeArrowheads="1"/>
          </p:cNvSpPr>
          <p:nvPr>
            <p:ph type="title"/>
          </p:nvPr>
        </p:nvSpPr>
        <p:spPr>
          <a:xfrm>
            <a:off x="473075" y="166688"/>
            <a:ext cx="8229600" cy="576262"/>
          </a:xfrm>
        </p:spPr>
        <p:txBody>
          <a:bodyPr/>
          <a:lstStyle/>
          <a:p>
            <a:pPr eaLnBrk="1" hangingPunct="1"/>
            <a:r>
              <a:rPr lang="en-US" altLang="en-US"/>
              <a:t>Hierarchical Page Tables</a:t>
            </a:r>
          </a:p>
        </p:txBody>
      </p:sp>
      <p:sp>
        <p:nvSpPr>
          <p:cNvPr id="100355" name="Rectangle 3">
            <a:extLst>
              <a:ext uri="{FF2B5EF4-FFF2-40B4-BE49-F238E27FC236}">
                <a16:creationId xmlns:a16="http://schemas.microsoft.com/office/drawing/2014/main" id="{17DD8287-9C5B-707E-1A81-341D348194F1}"/>
              </a:ext>
            </a:extLst>
          </p:cNvPr>
          <p:cNvSpPr>
            <a:spLocks noGrp="1" noChangeArrowheads="1"/>
          </p:cNvSpPr>
          <p:nvPr>
            <p:ph type="body" idx="1"/>
          </p:nvPr>
        </p:nvSpPr>
        <p:spPr>
          <a:xfrm>
            <a:off x="903288" y="1189038"/>
            <a:ext cx="5980112" cy="4483100"/>
          </a:xfrm>
        </p:spPr>
        <p:txBody>
          <a:bodyPr/>
          <a:lstStyle/>
          <a:p>
            <a:r>
              <a:rPr lang="en-US" altLang="en-US"/>
              <a:t>Break up the logical address space into multiple page tables</a:t>
            </a:r>
          </a:p>
          <a:p>
            <a:r>
              <a:rPr lang="en-US" altLang="en-US"/>
              <a:t>A simple technique is a two-level page table</a:t>
            </a:r>
          </a:p>
          <a:p>
            <a:r>
              <a:rPr lang="en-US" altLang="en-US"/>
              <a:t>We then page the page table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791CA81-E100-20FF-8436-B27B88903306}"/>
              </a:ext>
            </a:extLst>
          </p:cNvPr>
          <p:cNvSpPr>
            <a:spLocks noGrp="1" noChangeArrowheads="1"/>
          </p:cNvSpPr>
          <p:nvPr>
            <p:ph type="title"/>
          </p:nvPr>
        </p:nvSpPr>
        <p:spPr>
          <a:xfrm>
            <a:off x="568325" y="166688"/>
            <a:ext cx="8229600" cy="576262"/>
          </a:xfrm>
        </p:spPr>
        <p:txBody>
          <a:bodyPr/>
          <a:lstStyle/>
          <a:p>
            <a:pPr eaLnBrk="1" hangingPunct="1"/>
            <a:r>
              <a:rPr lang="en-US" altLang="en-US"/>
              <a:t>Two-Level Page-Table Scheme</a:t>
            </a:r>
            <a:endParaRPr lang="en-US" altLang="en-US" sz="2400"/>
          </a:p>
        </p:txBody>
      </p:sp>
      <p:pic>
        <p:nvPicPr>
          <p:cNvPr id="102403" name="Picture 4" descr="8">
            <a:extLst>
              <a:ext uri="{FF2B5EF4-FFF2-40B4-BE49-F238E27FC236}">
                <a16:creationId xmlns:a16="http://schemas.microsoft.com/office/drawing/2014/main" id="{57D3196A-CC4D-5A9C-AA26-260070C4E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268413"/>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B1599E2-0FF5-3453-64E1-B9D2921DAF5C}"/>
              </a:ext>
            </a:extLst>
          </p:cNvPr>
          <p:cNvSpPr>
            <a:spLocks noGrp="1" noChangeArrowheads="1"/>
          </p:cNvSpPr>
          <p:nvPr>
            <p:ph type="title"/>
          </p:nvPr>
        </p:nvSpPr>
        <p:spPr>
          <a:xfrm>
            <a:off x="955675" y="152400"/>
            <a:ext cx="7762875" cy="576263"/>
          </a:xfrm>
        </p:spPr>
        <p:txBody>
          <a:bodyPr/>
          <a:lstStyle/>
          <a:p>
            <a:pPr eaLnBrk="1" hangingPunct="1"/>
            <a:r>
              <a:rPr lang="en-US" altLang="en-US"/>
              <a:t>Two-Level Paging Example</a:t>
            </a:r>
          </a:p>
        </p:txBody>
      </p:sp>
      <p:sp>
        <p:nvSpPr>
          <p:cNvPr id="104451" name="Rectangle 3">
            <a:extLst>
              <a:ext uri="{FF2B5EF4-FFF2-40B4-BE49-F238E27FC236}">
                <a16:creationId xmlns:a16="http://schemas.microsoft.com/office/drawing/2014/main" id="{2CE9128D-0BAB-2CA1-4927-33A5CB9D303B}"/>
              </a:ext>
            </a:extLst>
          </p:cNvPr>
          <p:cNvSpPr>
            <a:spLocks noGrp="1" noChangeArrowheads="1"/>
          </p:cNvSpPr>
          <p:nvPr>
            <p:ph type="body" idx="1"/>
          </p:nvPr>
        </p:nvSpPr>
        <p:spPr>
          <a:xfrm>
            <a:off x="917575" y="1085850"/>
            <a:ext cx="7807325" cy="5146675"/>
          </a:xfrm>
        </p:spPr>
        <p:txBody>
          <a:bodyPr/>
          <a:lstStyle/>
          <a:p>
            <a:pPr>
              <a:lnSpc>
                <a:spcPct val="90000"/>
              </a:lnSpc>
            </a:pPr>
            <a:r>
              <a:rPr lang="en-US" altLang="en-US"/>
              <a:t>A logical address (on 32-bit machine with 1K page size) is divided into:</a:t>
            </a:r>
          </a:p>
          <a:p>
            <a:pPr marL="627063" lvl="1">
              <a:lnSpc>
                <a:spcPct val="90000"/>
              </a:lnSpc>
            </a:pPr>
            <a:r>
              <a:rPr lang="en-US" altLang="en-US"/>
              <a:t>a page number consisting of 22 bits</a:t>
            </a:r>
          </a:p>
          <a:p>
            <a:pPr marL="627063" lvl="1">
              <a:lnSpc>
                <a:spcPct val="90000"/>
              </a:lnSpc>
            </a:pPr>
            <a:r>
              <a:rPr lang="en-US" altLang="en-US"/>
              <a:t>a page offset consisting of 10 bits</a:t>
            </a:r>
          </a:p>
          <a:p>
            <a:pPr marL="627063" lvl="1">
              <a:lnSpc>
                <a:spcPct val="90000"/>
              </a:lnSpc>
            </a:pPr>
            <a:endParaRPr lang="en-US" altLang="en-US" sz="800"/>
          </a:p>
          <a:p>
            <a:pPr>
              <a:lnSpc>
                <a:spcPct val="90000"/>
              </a:lnSpc>
            </a:pPr>
            <a:r>
              <a:rPr lang="en-US" altLang="en-US"/>
              <a:t>Since the page table is paged, the page number is further divided into:</a:t>
            </a:r>
          </a:p>
          <a:p>
            <a:pPr marL="627063" lvl="1">
              <a:lnSpc>
                <a:spcPct val="90000"/>
              </a:lnSpc>
            </a:pPr>
            <a:r>
              <a:rPr lang="en-US" altLang="en-US"/>
              <a:t>a 12-bit page number </a:t>
            </a:r>
          </a:p>
          <a:p>
            <a:pPr marL="627063" lvl="1">
              <a:lnSpc>
                <a:spcPct val="90000"/>
              </a:lnSpc>
            </a:pPr>
            <a:r>
              <a:rPr lang="en-US" altLang="en-US"/>
              <a:t>a 10-bit page offset</a:t>
            </a:r>
          </a:p>
          <a:p>
            <a:pPr marL="627063" lvl="1">
              <a:lnSpc>
                <a:spcPct val="90000"/>
              </a:lnSpc>
            </a:pPr>
            <a:endParaRPr lang="en-US" altLang="en-US" sz="800"/>
          </a:p>
          <a:p>
            <a:pPr>
              <a:lnSpc>
                <a:spcPct val="90000"/>
              </a:lnSpc>
            </a:pPr>
            <a:r>
              <a:rPr lang="en-US" altLang="en-US"/>
              <a:t>Thus, a logical address is as follows:</a:t>
            </a:r>
            <a:br>
              <a:rPr lang="en-US" altLang="en-US"/>
            </a:br>
            <a:br>
              <a:rPr lang="en-US" altLang="en-US" sz="1600"/>
            </a:br>
            <a:br>
              <a:rPr lang="en-US" altLang="en-US" sz="1600"/>
            </a:br>
            <a:br>
              <a:rPr lang="en-US" altLang="en-US" sz="1600"/>
            </a:br>
            <a:br>
              <a:rPr lang="en-US" altLang="en-US" sz="1600"/>
            </a:br>
            <a:br>
              <a:rPr lang="en-US" altLang="en-US" sz="1600"/>
            </a:br>
            <a:endParaRPr lang="en-US" altLang="en-US" sz="1600"/>
          </a:p>
          <a:p>
            <a:pPr>
              <a:lnSpc>
                <a:spcPct val="90000"/>
              </a:lnSpc>
            </a:pPr>
            <a:r>
              <a:rPr lang="en-US" altLang="en-US"/>
              <a:t>where</a:t>
            </a:r>
            <a:r>
              <a:rPr lang="en-US" altLang="en-US" i="1"/>
              <a:t> p</a:t>
            </a:r>
            <a:r>
              <a:rPr lang="en-US" altLang="en-US" i="1" baseline="-25000"/>
              <a:t>1</a:t>
            </a:r>
            <a:r>
              <a:rPr lang="en-US" altLang="en-US"/>
              <a:t> is an index into the outer page table, and </a:t>
            </a:r>
            <a:r>
              <a:rPr lang="en-US" altLang="en-US" i="1"/>
              <a:t>p</a:t>
            </a:r>
            <a:r>
              <a:rPr lang="en-US" altLang="en-US" i="1" baseline="-25000"/>
              <a:t>2</a:t>
            </a:r>
            <a:r>
              <a:rPr lang="en-US" altLang="en-US"/>
              <a:t> is the displacement within the page of the inner page table</a:t>
            </a:r>
          </a:p>
          <a:p>
            <a:pPr>
              <a:lnSpc>
                <a:spcPct val="90000"/>
              </a:lnSpc>
            </a:pPr>
            <a:r>
              <a:rPr lang="en-US" altLang="en-US"/>
              <a:t>Known as </a:t>
            </a:r>
            <a:r>
              <a:rPr lang="en-US" altLang="en-US" b="1">
                <a:solidFill>
                  <a:srgbClr val="3366FF"/>
                </a:solidFill>
              </a:rPr>
              <a:t>forward-mapped page table</a:t>
            </a:r>
          </a:p>
        </p:txBody>
      </p:sp>
      <p:pic>
        <p:nvPicPr>
          <p:cNvPr id="104452" name="Picture 4">
            <a:extLst>
              <a:ext uri="{FF2B5EF4-FFF2-40B4-BE49-F238E27FC236}">
                <a16:creationId xmlns:a16="http://schemas.microsoft.com/office/drawing/2014/main" id="{05B32909-D013-707F-CFAA-DA9475B0AE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0613" y="3875088"/>
            <a:ext cx="31591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a:extLst>
              <a:ext uri="{FF2B5EF4-FFF2-40B4-BE49-F238E27FC236}">
                <a16:creationId xmlns:a16="http://schemas.microsoft.com/office/drawing/2014/main" id="{52A872EA-CD2F-18DA-86BF-5C1E55DCC5F8}"/>
              </a:ext>
            </a:extLst>
          </p:cNvPr>
          <p:cNvSpPr>
            <a:spLocks noGrp="1" noChangeArrowheads="1"/>
          </p:cNvSpPr>
          <p:nvPr>
            <p:ph type="title"/>
          </p:nvPr>
        </p:nvSpPr>
        <p:spPr>
          <a:xfrm>
            <a:off x="1128713" y="152400"/>
            <a:ext cx="7558087" cy="576263"/>
          </a:xfrm>
        </p:spPr>
        <p:txBody>
          <a:bodyPr/>
          <a:lstStyle/>
          <a:p>
            <a:pPr eaLnBrk="1" hangingPunct="1"/>
            <a:r>
              <a:rPr lang="en-US" altLang="en-US"/>
              <a:t>Address-Translation Scheme</a:t>
            </a:r>
            <a:endParaRPr lang="en-US" altLang="en-US" sz="2400"/>
          </a:p>
        </p:txBody>
      </p:sp>
      <p:pic>
        <p:nvPicPr>
          <p:cNvPr id="106499" name="Picture 1035">
            <a:extLst>
              <a:ext uri="{FF2B5EF4-FFF2-40B4-BE49-F238E27FC236}">
                <a16:creationId xmlns:a16="http://schemas.microsoft.com/office/drawing/2014/main" id="{8B4B28FB-F544-EE78-2559-DC1284706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236A5ED3-21C2-0135-5F08-21AF75805C28}"/>
              </a:ext>
            </a:extLst>
          </p:cNvPr>
          <p:cNvSpPr>
            <a:spLocks noGrp="1" noChangeArrowheads="1"/>
          </p:cNvSpPr>
          <p:nvPr>
            <p:ph type="title"/>
          </p:nvPr>
        </p:nvSpPr>
        <p:spPr>
          <a:xfrm>
            <a:off x="536575" y="166688"/>
            <a:ext cx="8229600" cy="576262"/>
          </a:xfrm>
        </p:spPr>
        <p:txBody>
          <a:bodyPr/>
          <a:lstStyle/>
          <a:p>
            <a:r>
              <a:rPr lang="en-US" altLang="en-US"/>
              <a:t>64-bit Logical Address Space</a:t>
            </a:r>
          </a:p>
        </p:txBody>
      </p:sp>
      <p:sp>
        <p:nvSpPr>
          <p:cNvPr id="53251" name="Content Placeholder 2">
            <a:extLst>
              <a:ext uri="{FF2B5EF4-FFF2-40B4-BE49-F238E27FC236}">
                <a16:creationId xmlns:a16="http://schemas.microsoft.com/office/drawing/2014/main" id="{06562D7C-B8C2-41B9-9BC2-CBC4B204BFC3}"/>
              </a:ext>
            </a:extLst>
          </p:cNvPr>
          <p:cNvSpPr>
            <a:spLocks noGrp="1"/>
          </p:cNvSpPr>
          <p:nvPr>
            <p:ph idx="1"/>
          </p:nvPr>
        </p:nvSpPr>
        <p:spPr>
          <a:xfrm>
            <a:off x="806450" y="1201738"/>
            <a:ext cx="8116888" cy="5087937"/>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108548" name="Picture 1">
            <a:extLst>
              <a:ext uri="{FF2B5EF4-FFF2-40B4-BE49-F238E27FC236}">
                <a16:creationId xmlns:a16="http://schemas.microsoft.com/office/drawing/2014/main" id="{9B6E1817-8C52-1E08-73C0-3AF0FF0234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3000375"/>
            <a:ext cx="32464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0BE70E5-07B6-447C-A8BE-2FF8E20EFD49}"/>
              </a:ext>
            </a:extLst>
          </p:cNvPr>
          <p:cNvSpPr>
            <a:spLocks noGrp="1" noChangeArrowheads="1"/>
          </p:cNvSpPr>
          <p:nvPr>
            <p:ph type="title"/>
          </p:nvPr>
        </p:nvSpPr>
        <p:spPr>
          <a:xfrm>
            <a:off x="865188" y="214313"/>
            <a:ext cx="7821612" cy="576262"/>
          </a:xfrm>
        </p:spPr>
        <p:txBody>
          <a:bodyPr/>
          <a:lstStyle/>
          <a:p>
            <a:pPr eaLnBrk="1" hangingPunct="1"/>
            <a:r>
              <a:rPr lang="en-US" altLang="en-US"/>
              <a:t>Three-level Paging Scheme</a:t>
            </a:r>
          </a:p>
        </p:txBody>
      </p:sp>
      <p:pic>
        <p:nvPicPr>
          <p:cNvPr id="109571" name="Picture 6">
            <a:extLst>
              <a:ext uri="{FF2B5EF4-FFF2-40B4-BE49-F238E27FC236}">
                <a16:creationId xmlns:a16="http://schemas.microsoft.com/office/drawing/2014/main" id="{E0945C59-4092-C228-D769-BFFB34391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7">
            <a:extLst>
              <a:ext uri="{FF2B5EF4-FFF2-40B4-BE49-F238E27FC236}">
                <a16:creationId xmlns:a16="http://schemas.microsoft.com/office/drawing/2014/main" id="{0B3322EA-5628-E5A5-C699-A5B2AA4D2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484B1BD3-AAAB-B74E-B39E-7A61284EAF3D}"/>
              </a:ext>
            </a:extLst>
          </p:cNvPr>
          <p:cNvSpPr>
            <a:spLocks noGrp="1" noChangeArrowheads="1"/>
          </p:cNvSpPr>
          <p:nvPr>
            <p:ph type="title"/>
          </p:nvPr>
        </p:nvSpPr>
        <p:spPr>
          <a:xfrm>
            <a:off x="846138" y="166688"/>
            <a:ext cx="7840662" cy="576262"/>
          </a:xfrm>
        </p:spPr>
        <p:txBody>
          <a:bodyPr/>
          <a:lstStyle/>
          <a:p>
            <a:pPr eaLnBrk="1" hangingPunct="1"/>
            <a:r>
              <a:rPr lang="en-US" altLang="en-US"/>
              <a:t>Hashed Page Tables</a:t>
            </a:r>
          </a:p>
        </p:txBody>
      </p:sp>
      <p:sp>
        <p:nvSpPr>
          <p:cNvPr id="111619" name="Rectangle 3">
            <a:extLst>
              <a:ext uri="{FF2B5EF4-FFF2-40B4-BE49-F238E27FC236}">
                <a16:creationId xmlns:a16="http://schemas.microsoft.com/office/drawing/2014/main" id="{A8B8ED7C-7C57-3932-B151-317D66E51082}"/>
              </a:ext>
            </a:extLst>
          </p:cNvPr>
          <p:cNvSpPr>
            <a:spLocks noGrp="1" noChangeArrowheads="1"/>
          </p:cNvSpPr>
          <p:nvPr>
            <p:ph type="body" idx="1"/>
          </p:nvPr>
        </p:nvSpPr>
        <p:spPr>
          <a:xfrm>
            <a:off x="903288" y="1141413"/>
            <a:ext cx="7626350" cy="4722812"/>
          </a:xfrm>
        </p:spPr>
        <p:txBody>
          <a:bodyPr/>
          <a:lstStyle/>
          <a:p>
            <a:r>
              <a:rPr lang="en-US" altLang="en-US"/>
              <a:t>Common in address spaces &gt; 32 bits</a:t>
            </a:r>
          </a:p>
          <a:p>
            <a:r>
              <a:rPr lang="en-US" altLang="en-US"/>
              <a:t>The virtual page number is hashed into a page table</a:t>
            </a:r>
          </a:p>
          <a:p>
            <a:pPr lvl="1"/>
            <a:r>
              <a:rPr lang="en-US" altLang="en-US"/>
              <a:t>This page table contains a chain of elements hashing to the same location</a:t>
            </a:r>
          </a:p>
          <a:p>
            <a:r>
              <a:rPr lang="en-US" altLang="en-US"/>
              <a:t>Each element contains (1) the virtual page number (2) the value of the mapped page frame (3) a pointer to the next element</a:t>
            </a:r>
          </a:p>
          <a:p>
            <a:r>
              <a:rPr lang="en-US" altLang="en-US"/>
              <a:t>Virtual page numbers are compared in this chain searching for a match</a:t>
            </a:r>
          </a:p>
          <a:p>
            <a:pPr lvl="1"/>
            <a:r>
              <a:rPr lang="en-US" altLang="en-US"/>
              <a:t>If a match is found, the corresponding physical frame is extracted</a:t>
            </a:r>
          </a:p>
          <a:p>
            <a:pPr lvl="1"/>
            <a:r>
              <a:rPr lang="en-US" altLang="en-US"/>
              <a:t>Especially useful for </a:t>
            </a:r>
            <a:r>
              <a:rPr lang="en-US" altLang="en-US" b="1">
                <a:solidFill>
                  <a:srgbClr val="3366FF"/>
                </a:solidFill>
              </a:rPr>
              <a:t>sparse</a:t>
            </a:r>
            <a:r>
              <a:rPr lang="en-US" altLang="en-US"/>
              <a:t> address spaces (where memory references are non-contiguous and scattered)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CC51196-76B9-B241-59D5-EAE20B57507E}"/>
              </a:ext>
            </a:extLst>
          </p:cNvPr>
          <p:cNvSpPr>
            <a:spLocks noGrp="1" noChangeArrowheads="1"/>
          </p:cNvSpPr>
          <p:nvPr>
            <p:ph type="title"/>
          </p:nvPr>
        </p:nvSpPr>
        <p:spPr>
          <a:xfrm>
            <a:off x="457200" y="152400"/>
            <a:ext cx="8229600" cy="576263"/>
          </a:xfrm>
        </p:spPr>
        <p:txBody>
          <a:bodyPr/>
          <a:lstStyle/>
          <a:p>
            <a:pPr eaLnBrk="1" hangingPunct="1"/>
            <a:r>
              <a:rPr lang="en-US" altLang="en-US"/>
              <a:t>Hashed Page Table</a:t>
            </a:r>
            <a:endParaRPr lang="en-US" altLang="en-US" sz="2400"/>
          </a:p>
        </p:txBody>
      </p:sp>
      <p:pic>
        <p:nvPicPr>
          <p:cNvPr id="113667" name="Picture 6">
            <a:extLst>
              <a:ext uri="{FF2B5EF4-FFF2-40B4-BE49-F238E27FC236}">
                <a16:creationId xmlns:a16="http://schemas.microsoft.com/office/drawing/2014/main" id="{B909EE73-BC32-E780-AD1B-AC26E4251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D4C1706-22B8-3B30-3FE7-CF6323487A39}"/>
              </a:ext>
            </a:extLst>
          </p:cNvPr>
          <p:cNvSpPr>
            <a:spLocks noGrp="1" noChangeArrowheads="1"/>
          </p:cNvSpPr>
          <p:nvPr>
            <p:ph type="title"/>
          </p:nvPr>
        </p:nvSpPr>
        <p:spPr>
          <a:xfrm>
            <a:off x="941388" y="153988"/>
            <a:ext cx="7745412" cy="576262"/>
          </a:xfrm>
        </p:spPr>
        <p:txBody>
          <a:bodyPr/>
          <a:lstStyle/>
          <a:p>
            <a:r>
              <a:rPr lang="en-US" altLang="en-US"/>
              <a:t>Hardware Address Protection</a:t>
            </a:r>
          </a:p>
        </p:txBody>
      </p:sp>
      <p:pic>
        <p:nvPicPr>
          <p:cNvPr id="15363" name="Content Placeholder 4" descr="8.02.pdf">
            <a:extLst>
              <a:ext uri="{FF2B5EF4-FFF2-40B4-BE49-F238E27FC236}">
                <a16:creationId xmlns:a16="http://schemas.microsoft.com/office/drawing/2014/main" id="{B4C7C40B-CAA9-8519-789D-AE8CC3EC54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790" b="-12790"/>
          <a:stretch>
            <a:fillRect/>
          </a:stretch>
        </p:blipFill>
        <p:spPr>
          <a:xfrm>
            <a:off x="1576388" y="1212850"/>
            <a:ext cx="6324600" cy="348297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AD469E9-A09B-9AA0-DECC-D04BE80DE6C5}"/>
              </a:ext>
            </a:extLst>
          </p:cNvPr>
          <p:cNvSpPr>
            <a:spLocks noGrp="1" noChangeArrowheads="1"/>
          </p:cNvSpPr>
          <p:nvPr>
            <p:ph type="title"/>
          </p:nvPr>
        </p:nvSpPr>
        <p:spPr>
          <a:xfrm>
            <a:off x="730250" y="152400"/>
            <a:ext cx="7956550" cy="576263"/>
          </a:xfrm>
        </p:spPr>
        <p:txBody>
          <a:bodyPr/>
          <a:lstStyle/>
          <a:p>
            <a:pPr eaLnBrk="1" hangingPunct="1"/>
            <a:r>
              <a:rPr lang="en-US" altLang="en-US"/>
              <a:t>Inverted Page Table</a:t>
            </a:r>
          </a:p>
        </p:txBody>
      </p:sp>
      <p:sp>
        <p:nvSpPr>
          <p:cNvPr id="115715" name="Rectangle 3">
            <a:extLst>
              <a:ext uri="{FF2B5EF4-FFF2-40B4-BE49-F238E27FC236}">
                <a16:creationId xmlns:a16="http://schemas.microsoft.com/office/drawing/2014/main" id="{190E16D0-E68C-A89C-D6D8-51D092B2D434}"/>
              </a:ext>
            </a:extLst>
          </p:cNvPr>
          <p:cNvSpPr>
            <a:spLocks noGrp="1" noChangeArrowheads="1"/>
          </p:cNvSpPr>
          <p:nvPr>
            <p:ph type="body" idx="1"/>
          </p:nvPr>
        </p:nvSpPr>
        <p:spPr>
          <a:xfrm>
            <a:off x="939800" y="1152525"/>
            <a:ext cx="7073900" cy="4792663"/>
          </a:xfrm>
        </p:spPr>
        <p:txBody>
          <a:bodyPr/>
          <a:lstStyle/>
          <a:p>
            <a:r>
              <a:rPr lang="en-US" altLang="en-US"/>
              <a:t>Rather than each process having a page table and keeping track of all possible logical pages, track all physical pages</a:t>
            </a:r>
          </a:p>
          <a:p>
            <a:r>
              <a:rPr lang="en-US" altLang="en-US"/>
              <a:t>One entry for each real page of memory</a:t>
            </a:r>
          </a:p>
          <a:p>
            <a:r>
              <a:rPr lang="en-US" altLang="en-US"/>
              <a:t>Entry consists of the virtual address of the page stored in that real memory location, with information about the process that owns that page</a:t>
            </a:r>
          </a:p>
          <a:p>
            <a:r>
              <a:rPr lang="en-US" altLang="en-US"/>
              <a:t>Decreases memory needed to store each page table, but increases time needed to search the table when a page reference occurs</a:t>
            </a:r>
          </a:p>
          <a:p>
            <a:r>
              <a:rPr lang="en-US" altLang="en-US"/>
              <a:t>Use hash table to limit the search to one — or at most a few — page-table entries</a:t>
            </a:r>
          </a:p>
          <a:p>
            <a:pPr lvl="1"/>
            <a:r>
              <a:rPr lang="en-US" altLang="en-US"/>
              <a:t>TLB can accelerate access</a:t>
            </a:r>
          </a:p>
          <a:p>
            <a:r>
              <a:rPr lang="en-US" altLang="en-US"/>
              <a:t>But how to implement shared memory?</a:t>
            </a:r>
          </a:p>
          <a:p>
            <a:pPr lvl="1"/>
            <a:r>
              <a:rPr lang="en-US" altLang="en-US"/>
              <a:t>One mapping of a virtual address to the shared physical address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609E5973-7EC8-3068-1B49-2D23E6954572}"/>
              </a:ext>
            </a:extLst>
          </p:cNvPr>
          <p:cNvSpPr>
            <a:spLocks noGrp="1" noChangeArrowheads="1"/>
          </p:cNvSpPr>
          <p:nvPr>
            <p:ph type="title"/>
          </p:nvPr>
        </p:nvSpPr>
        <p:spPr>
          <a:xfrm>
            <a:off x="958850" y="182563"/>
            <a:ext cx="7791450" cy="576262"/>
          </a:xfrm>
        </p:spPr>
        <p:txBody>
          <a:bodyPr/>
          <a:lstStyle/>
          <a:p>
            <a:pPr eaLnBrk="1" hangingPunct="1"/>
            <a:r>
              <a:rPr lang="en-US" altLang="en-US"/>
              <a:t>Inverted Page Table Architecture</a:t>
            </a:r>
            <a:endParaRPr lang="en-US" altLang="en-US" sz="2400"/>
          </a:p>
        </p:txBody>
      </p:sp>
      <p:pic>
        <p:nvPicPr>
          <p:cNvPr id="117763" name="Picture 6">
            <a:extLst>
              <a:ext uri="{FF2B5EF4-FFF2-40B4-BE49-F238E27FC236}">
                <a16:creationId xmlns:a16="http://schemas.microsoft.com/office/drawing/2014/main" id="{30F0A70D-925D-DE0C-34A7-3377D6AD5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58BA8715-B615-E45C-D558-7E128B38213E}"/>
              </a:ext>
            </a:extLst>
          </p:cNvPr>
          <p:cNvSpPr>
            <a:spLocks noGrp="1" noChangeArrowheads="1"/>
          </p:cNvSpPr>
          <p:nvPr>
            <p:ph type="ctrTitle"/>
          </p:nvPr>
        </p:nvSpPr>
        <p:spPr/>
        <p:txBody>
          <a:bodyPr/>
          <a:lstStyle/>
          <a:p>
            <a:pPr eaLnBrk="1" hangingPunct="1"/>
            <a:r>
              <a:rPr lang="en-US" altLang="en-US"/>
              <a:t>End of Chapter 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7693A73-40E2-4E0A-56FD-5BA930A5478F}"/>
              </a:ext>
            </a:extLst>
          </p:cNvPr>
          <p:cNvSpPr>
            <a:spLocks noGrp="1" noChangeArrowheads="1"/>
          </p:cNvSpPr>
          <p:nvPr>
            <p:ph type="title"/>
          </p:nvPr>
        </p:nvSpPr>
        <p:spPr>
          <a:xfrm>
            <a:off x="457200" y="188913"/>
            <a:ext cx="8229600" cy="576262"/>
          </a:xfrm>
        </p:spPr>
        <p:txBody>
          <a:bodyPr/>
          <a:lstStyle/>
          <a:p>
            <a:r>
              <a:rPr lang="en-US" altLang="en-US"/>
              <a:t>Address Binding</a:t>
            </a:r>
          </a:p>
        </p:txBody>
      </p:sp>
      <p:sp>
        <p:nvSpPr>
          <p:cNvPr id="16387" name="Content Placeholder 2">
            <a:extLst>
              <a:ext uri="{FF2B5EF4-FFF2-40B4-BE49-F238E27FC236}">
                <a16:creationId xmlns:a16="http://schemas.microsoft.com/office/drawing/2014/main" id="{5781FBF4-7332-0211-146C-1A4E26EC2316}"/>
              </a:ext>
            </a:extLst>
          </p:cNvPr>
          <p:cNvSpPr>
            <a:spLocks noGrp="1" noChangeArrowheads="1"/>
          </p:cNvSpPr>
          <p:nvPr>
            <p:ph idx="1"/>
          </p:nvPr>
        </p:nvSpPr>
        <p:spPr>
          <a:xfrm>
            <a:off x="819150" y="1144588"/>
            <a:ext cx="7448550" cy="4926012"/>
          </a:xfrm>
        </p:spPr>
        <p:txBody>
          <a:bodyPr/>
          <a:lstStyle/>
          <a:p>
            <a:r>
              <a:rPr kumimoji="0" lang="en-US" altLang="en-US" sz="1600"/>
              <a:t>Programs on disk, ready to be brought into memory to execute form an </a:t>
            </a:r>
            <a:r>
              <a:rPr kumimoji="0" lang="en-US" altLang="en-US" sz="1600" b="1">
                <a:solidFill>
                  <a:srgbClr val="0000FF"/>
                </a:solidFill>
              </a:rPr>
              <a:t>input queue</a:t>
            </a:r>
          </a:p>
          <a:p>
            <a:pPr lvl="1"/>
            <a:r>
              <a:rPr kumimoji="0" lang="en-US" altLang="en-US" sz="1600"/>
              <a:t>Without support, must be loaded into address 0000</a:t>
            </a:r>
          </a:p>
          <a:p>
            <a:r>
              <a:rPr kumimoji="0" lang="en-US" altLang="en-US" sz="1600"/>
              <a:t>Inconvenient to have first user process physical address always at 0000 </a:t>
            </a:r>
          </a:p>
          <a:p>
            <a:pPr lvl="1"/>
            <a:r>
              <a:rPr kumimoji="0" lang="en-US" altLang="en-US" sz="1600"/>
              <a:t>How can it not be?</a:t>
            </a:r>
            <a:endParaRPr lang="en-US" altLang="en-US" sz="1600"/>
          </a:p>
          <a:p>
            <a:r>
              <a:rPr kumimoji="0" lang="en-US" altLang="en-US" sz="1600"/>
              <a:t>Further, addresses represented in different ways at different stages of a program</a:t>
            </a:r>
            <a:r>
              <a:rPr kumimoji="0" lang="ja-JP" altLang="en-US" sz="1600"/>
              <a:t>’</a:t>
            </a:r>
            <a:r>
              <a:rPr kumimoji="0" lang="en-US" altLang="ja-JP" sz="1600"/>
              <a:t>s life</a:t>
            </a:r>
          </a:p>
          <a:p>
            <a:pPr lvl="1"/>
            <a:r>
              <a:rPr kumimoji="0" lang="en-US" altLang="en-US" sz="1600"/>
              <a:t>Source code addresses usually symbolic</a:t>
            </a:r>
          </a:p>
          <a:p>
            <a:pPr lvl="1"/>
            <a:r>
              <a:rPr kumimoji="0" lang="en-US" altLang="en-US" sz="1600"/>
              <a:t>Compiled code addresses </a:t>
            </a:r>
            <a:r>
              <a:rPr kumimoji="0" lang="en-US" altLang="en-US" sz="1600" b="1">
                <a:solidFill>
                  <a:srgbClr val="0000FF"/>
                </a:solidFill>
              </a:rPr>
              <a:t>bind </a:t>
            </a:r>
            <a:r>
              <a:rPr kumimoji="0" lang="en-US" altLang="en-US" sz="1600"/>
              <a:t>to relocatable addresses</a:t>
            </a:r>
          </a:p>
          <a:p>
            <a:pPr lvl="2"/>
            <a:r>
              <a:rPr kumimoji="0" lang="en-US" altLang="en-US" sz="1600"/>
              <a:t>i.e. </a:t>
            </a:r>
            <a:r>
              <a:rPr kumimoji="0" lang="ja-JP" altLang="en-US" sz="1600"/>
              <a:t>“</a:t>
            </a:r>
            <a:r>
              <a:rPr kumimoji="0" lang="en-US" altLang="ja-JP" sz="1600"/>
              <a:t>14 bytes from beginning of this module</a:t>
            </a:r>
            <a:r>
              <a:rPr kumimoji="0" lang="ja-JP" altLang="en-US" sz="1600"/>
              <a:t>”</a:t>
            </a:r>
            <a:endParaRPr kumimoji="0" lang="en-US" altLang="ja-JP" sz="1600"/>
          </a:p>
          <a:p>
            <a:pPr lvl="1"/>
            <a:r>
              <a:rPr kumimoji="0" lang="en-US" altLang="en-US" sz="1600"/>
              <a:t>Linker or loader will bind relocatable addresses to absolute addresses</a:t>
            </a:r>
          </a:p>
          <a:p>
            <a:pPr lvl="2"/>
            <a:r>
              <a:rPr kumimoji="0" lang="en-US" altLang="en-US" sz="1600"/>
              <a:t>i.e. 74014</a:t>
            </a:r>
          </a:p>
          <a:p>
            <a:pPr lvl="1"/>
            <a:r>
              <a:rPr kumimoji="0" lang="en-US" altLang="en-US" sz="1600"/>
              <a:t>Each binding maps one address space to another</a:t>
            </a:r>
          </a:p>
          <a:p>
            <a:pPr>
              <a:buFont typeface="Monotype Sorts" pitchFamily="-84" charset="2"/>
              <a:buNone/>
            </a:pPr>
            <a:endParaRPr kumimoji="0" lang="en-US" altLang="en-US"/>
          </a:p>
          <a:p>
            <a:pPr lvl="1"/>
            <a:endParaRPr kumimoji="0"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170B34F-7B7E-CB83-1638-54C9266AC25F}"/>
              </a:ext>
            </a:extLst>
          </p:cNvPr>
          <p:cNvSpPr>
            <a:spLocks noGrp="1" noChangeArrowheads="1"/>
          </p:cNvSpPr>
          <p:nvPr>
            <p:ph type="title"/>
          </p:nvPr>
        </p:nvSpPr>
        <p:spPr>
          <a:xfrm>
            <a:off x="1123950" y="290513"/>
            <a:ext cx="8134350" cy="457200"/>
          </a:xfrm>
        </p:spPr>
        <p:txBody>
          <a:bodyPr/>
          <a:lstStyle/>
          <a:p>
            <a:pPr eaLnBrk="1" hangingPunct="1"/>
            <a:r>
              <a:rPr lang="en-US" altLang="en-US" sz="2800"/>
              <a:t>Binding of Instructions and Data to Memory</a:t>
            </a:r>
          </a:p>
        </p:txBody>
      </p:sp>
      <p:sp>
        <p:nvSpPr>
          <p:cNvPr id="17411" name="Rectangle 3">
            <a:extLst>
              <a:ext uri="{FF2B5EF4-FFF2-40B4-BE49-F238E27FC236}">
                <a16:creationId xmlns:a16="http://schemas.microsoft.com/office/drawing/2014/main" id="{83F36751-94CF-5029-7AFC-9CD88F352117}"/>
              </a:ext>
            </a:extLst>
          </p:cNvPr>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a:p>
          <a:p>
            <a:r>
              <a:rPr kumimoji="0" lang="en-US" altLang="en-US"/>
              <a:t>Address binding of instructions and data to memory addresses can happen at three different stages</a:t>
            </a:r>
          </a:p>
          <a:p>
            <a:pPr lvl="1"/>
            <a:r>
              <a:rPr lang="en-US" altLang="en-US" b="1"/>
              <a:t>Compile time</a:t>
            </a:r>
            <a:r>
              <a:rPr lang="en-US" altLang="en-US"/>
              <a:t>:  If memory location known a priori, </a:t>
            </a:r>
            <a:r>
              <a:rPr lang="en-US" altLang="en-US" b="1">
                <a:solidFill>
                  <a:srgbClr val="3366FF"/>
                </a:solidFill>
              </a:rPr>
              <a:t>absolute code</a:t>
            </a:r>
            <a:r>
              <a:rPr lang="en-US" altLang="en-US">
                <a:solidFill>
                  <a:srgbClr val="3366FF"/>
                </a:solidFill>
              </a:rPr>
              <a:t> </a:t>
            </a:r>
            <a:r>
              <a:rPr lang="en-US" altLang="en-US"/>
              <a:t>can be generated; must recompile code if starting location changes</a:t>
            </a:r>
          </a:p>
          <a:p>
            <a:pPr lvl="1"/>
            <a:r>
              <a:rPr lang="en-US" altLang="en-US" b="1"/>
              <a:t>Load time</a:t>
            </a:r>
            <a:r>
              <a:rPr lang="en-US" altLang="en-US"/>
              <a:t>:  Must generate </a:t>
            </a:r>
            <a:r>
              <a:rPr lang="en-US" altLang="en-US" b="1">
                <a:solidFill>
                  <a:srgbClr val="3366FF"/>
                </a:solidFill>
              </a:rPr>
              <a:t>relocatable code</a:t>
            </a:r>
            <a:r>
              <a:rPr lang="en-US" altLang="en-US"/>
              <a:t> if memory location is not known at compile time</a:t>
            </a:r>
          </a:p>
          <a:p>
            <a:pPr lvl="1"/>
            <a:r>
              <a:rPr lang="en-US" altLang="en-US" b="1"/>
              <a:t>Execution time</a:t>
            </a:r>
            <a:r>
              <a:rPr lang="en-US" altLang="en-US"/>
              <a:t>:  Binding delayed until run time if the process can be moved during its execution from one memory segment to another</a:t>
            </a:r>
          </a:p>
          <a:p>
            <a:pPr lvl="2"/>
            <a:r>
              <a:rPr lang="en-US" altLang="en-US"/>
              <a:t>Need hardware support for address maps (e.g., base and limit</a:t>
            </a:r>
            <a:r>
              <a:rPr lang="en-US" altLang="en-US" i="1"/>
              <a:t> </a:t>
            </a:r>
            <a:r>
              <a:rPr lang="en-US" altLang="en-US"/>
              <a:t>registers)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D2001E1-F501-18CC-8A91-FB14BDE501FF}"/>
              </a:ext>
            </a:extLst>
          </p:cNvPr>
          <p:cNvSpPr>
            <a:spLocks noGrp="1" noChangeArrowheads="1"/>
          </p:cNvSpPr>
          <p:nvPr>
            <p:ph type="title"/>
          </p:nvPr>
        </p:nvSpPr>
        <p:spPr>
          <a:xfrm>
            <a:off x="1092200" y="100013"/>
            <a:ext cx="7956550" cy="576262"/>
          </a:xfrm>
        </p:spPr>
        <p:txBody>
          <a:bodyPr/>
          <a:lstStyle/>
          <a:p>
            <a:pPr eaLnBrk="1" hangingPunct="1"/>
            <a:r>
              <a:rPr lang="en-US" altLang="en-US" sz="2800"/>
              <a:t>Multistep Processing of a User Program </a:t>
            </a:r>
          </a:p>
        </p:txBody>
      </p:sp>
      <p:pic>
        <p:nvPicPr>
          <p:cNvPr id="19459" name="Picture 4" descr="8">
            <a:extLst>
              <a:ext uri="{FF2B5EF4-FFF2-40B4-BE49-F238E27FC236}">
                <a16:creationId xmlns:a16="http://schemas.microsoft.com/office/drawing/2014/main" id="{A8077633-0EED-AD61-7AD8-64E3F4865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11856</TotalTime>
  <Words>3482</Words>
  <Application>Microsoft Office PowerPoint</Application>
  <PresentationFormat>On-screen Show (4:3)</PresentationFormat>
  <Paragraphs>436</Paragraphs>
  <Slides>62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Courier New</vt:lpstr>
      <vt:lpstr>Helvetica</vt:lpstr>
      <vt:lpstr>Monotype Sorts</vt:lpstr>
      <vt:lpstr>Times New Roman</vt:lpstr>
      <vt:lpstr>Verdana</vt:lpstr>
      <vt:lpstr>Webdings</vt:lpstr>
      <vt:lpstr>os-8</vt:lpstr>
      <vt:lpstr>Chapter 7:  Main Memory</vt:lpstr>
      <vt:lpstr>Chapter 7:  Memory Management</vt:lpstr>
      <vt:lpstr>Objectives</vt:lpstr>
      <vt:lpstr>Background</vt:lpstr>
      <vt:lpstr>Base and Limit Registers</vt:lpstr>
      <vt:lpstr>Hardware Address Protection</vt:lpstr>
      <vt:lpstr>Address Binding</vt:lpstr>
      <vt:lpstr>Binding of Instructions and Data to Memory</vt:lpstr>
      <vt:lpstr>Multistep Processing of a User Program </vt:lpstr>
      <vt:lpstr>Logical vs. Physical Address Space</vt:lpstr>
      <vt:lpstr>Memory-Management Unit (MMU)</vt:lpstr>
      <vt:lpstr>Dynamic relocation using a relocation register</vt:lpstr>
      <vt:lpstr>Dynamic Linking</vt:lpstr>
      <vt:lpstr>Swapping</vt:lpstr>
      <vt:lpstr>Swapping (Cont.)</vt:lpstr>
      <vt:lpstr>Schematic View of Swapping</vt:lpstr>
      <vt:lpstr>Context Switch Time including Swapping</vt:lpstr>
      <vt:lpstr>Context Switch Time and Swapping (Cont.)</vt:lpstr>
      <vt:lpstr>Swapping on Mobile Systems</vt:lpstr>
      <vt:lpstr>Contiguous Allocation</vt:lpstr>
      <vt:lpstr>Contiguous Allocation (Cont.)</vt:lpstr>
      <vt:lpstr>Hardware Support for Relocation and Limit Registers</vt:lpstr>
      <vt:lpstr>Multiple-partition allocation </vt:lpstr>
      <vt:lpstr>Dynamic Storage-Allocation Problem</vt:lpstr>
      <vt:lpstr>Fragmentation</vt:lpstr>
      <vt:lpstr>Internal Fragmentation Vs. External Fragmentation </vt:lpstr>
      <vt:lpstr>PowerPoint Presentation</vt:lpstr>
      <vt:lpstr>Fragmentation (Cont.)</vt:lpstr>
      <vt:lpstr>Segmentation</vt:lpstr>
      <vt:lpstr>User’s View of a Program</vt:lpstr>
      <vt:lpstr>Logical View of Segmentation</vt:lpstr>
      <vt:lpstr>Segmentation Architecture </vt:lpstr>
      <vt:lpstr>Segmentation Architecture (Cont.)</vt:lpstr>
      <vt:lpstr>Segmentation Hardware</vt:lpstr>
      <vt:lpstr>Paging</vt:lpstr>
      <vt:lpstr>Address Translation Scheme</vt:lpstr>
      <vt:lpstr>Paging Hardware</vt:lpstr>
      <vt:lpstr>Paging Model of Logical and  Physical Memory</vt:lpstr>
      <vt:lpstr>Paging Example</vt:lpstr>
      <vt:lpstr>Paging (Cont.)</vt:lpstr>
      <vt:lpstr>Free Frames</vt:lpstr>
      <vt:lpstr>Implementation of Page Table</vt:lpstr>
      <vt:lpstr>Implementation of Page Table (Cont.)</vt:lpstr>
      <vt:lpstr>Associative Memory</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End of Chapter 7</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Yu, Ning (nyu)</cp:lastModifiedBy>
  <cp:revision>299</cp:revision>
  <cp:lastPrinted>2013-09-30T19:34:56Z</cp:lastPrinted>
  <dcterms:created xsi:type="dcterms:W3CDTF">2011-01-13T23:43:38Z</dcterms:created>
  <dcterms:modified xsi:type="dcterms:W3CDTF">2023-04-26T13:59:10Z</dcterms:modified>
</cp:coreProperties>
</file>